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71"/>
  </p:notesMasterIdLst>
  <p:sldIdLst>
    <p:sldId id="259" r:id="rId2"/>
    <p:sldId id="260" r:id="rId3"/>
    <p:sldId id="258" r:id="rId4"/>
    <p:sldId id="262" r:id="rId5"/>
    <p:sldId id="268" r:id="rId6"/>
    <p:sldId id="323" r:id="rId7"/>
    <p:sldId id="326" r:id="rId8"/>
    <p:sldId id="257" r:id="rId9"/>
    <p:sldId id="278" r:id="rId10"/>
    <p:sldId id="261" r:id="rId11"/>
    <p:sldId id="269" r:id="rId12"/>
    <p:sldId id="270" r:id="rId13"/>
    <p:sldId id="271" r:id="rId14"/>
    <p:sldId id="273" r:id="rId15"/>
    <p:sldId id="272" r:id="rId16"/>
    <p:sldId id="263" r:id="rId17"/>
    <p:sldId id="264" r:id="rId18"/>
    <p:sldId id="274" r:id="rId19"/>
    <p:sldId id="275" r:id="rId20"/>
    <p:sldId id="276" r:id="rId21"/>
    <p:sldId id="277" r:id="rId22"/>
    <p:sldId id="303" r:id="rId23"/>
    <p:sldId id="288" r:id="rId24"/>
    <p:sldId id="267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314" r:id="rId34"/>
    <p:sldId id="322" r:id="rId35"/>
    <p:sldId id="319" r:id="rId36"/>
    <p:sldId id="321" r:id="rId37"/>
    <p:sldId id="266" r:id="rId38"/>
    <p:sldId id="265" r:id="rId39"/>
    <p:sldId id="299" r:id="rId40"/>
    <p:sldId id="297" r:id="rId41"/>
    <p:sldId id="298" r:id="rId42"/>
    <p:sldId id="300" r:id="rId43"/>
    <p:sldId id="279" r:id="rId44"/>
    <p:sldId id="285" r:id="rId45"/>
    <p:sldId id="328" r:id="rId46"/>
    <p:sldId id="329" r:id="rId47"/>
    <p:sldId id="286" r:id="rId48"/>
    <p:sldId id="302" r:id="rId49"/>
    <p:sldId id="280" r:id="rId50"/>
    <p:sldId id="283" r:id="rId51"/>
    <p:sldId id="307" r:id="rId52"/>
    <p:sldId id="308" r:id="rId53"/>
    <p:sldId id="320" r:id="rId54"/>
    <p:sldId id="309" r:id="rId55"/>
    <p:sldId id="310" r:id="rId56"/>
    <p:sldId id="327" r:id="rId57"/>
    <p:sldId id="315" r:id="rId58"/>
    <p:sldId id="311" r:id="rId59"/>
    <p:sldId id="281" r:id="rId60"/>
    <p:sldId id="304" r:id="rId61"/>
    <p:sldId id="305" r:id="rId62"/>
    <p:sldId id="306" r:id="rId63"/>
    <p:sldId id="284" r:id="rId64"/>
    <p:sldId id="317" r:id="rId65"/>
    <p:sldId id="316" r:id="rId66"/>
    <p:sldId id="318" r:id="rId67"/>
    <p:sldId id="324" r:id="rId68"/>
    <p:sldId id="313" r:id="rId69"/>
    <p:sldId id="312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17277-3F45-44ED-A238-9D95D0081A84}" type="datetimeFigureOut">
              <a:rPr lang="en-US"/>
              <a:t>7/8/2019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89995-E3BA-4094-95A7-EBB59D7E981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3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 canisters exploded inside the Mountbatten building on Salisbury Road, </a:t>
            </a:r>
            <a:r>
              <a:rPr lang="en-US" dirty="0" err="1"/>
              <a:t>Highfield</a:t>
            </a:r>
            <a:r>
              <a:rPr lang="en-US" dirty="0"/>
              <a:t>, which was engulfed by a 100ft plume of smoke on Sunday morning.</a:t>
            </a:r>
          </a:p>
          <a:p>
            <a:r>
              <a:rPr lang="en-US" dirty="0"/>
              <a:t>No-one was hurt but the building, which housed valuable equipment for research, was gutted.</a:t>
            </a:r>
            <a:endParaRPr lang="en-US" dirty="0">
              <a:cs typeface="Calibri"/>
            </a:endParaRPr>
          </a:p>
          <a:p>
            <a:r>
              <a:rPr lang="en-US" dirty="0"/>
              <a:t>It has been estimated that the fire caused £50m worth of damage.</a:t>
            </a:r>
            <a:endParaRPr lang="en-US" dirty="0">
              <a:cs typeface="Calibri"/>
            </a:endParaRPr>
          </a:p>
          <a:p>
            <a:r>
              <a:rPr lang="en-US" dirty="0"/>
              <a:t>A spokesman said some of the world's most advanced research was carried out there and its loss was devastating.</a:t>
            </a:r>
            <a:endParaRPr lang="en-US" dirty="0">
              <a:cs typeface="Calibri"/>
            </a:endParaRPr>
          </a:p>
          <a:p>
            <a:r>
              <a:rPr lang="en-US" dirty="0"/>
              <a:t>The laboratory, part of the school of Electronics and Computer Science, was completely destroyed, and a nearby office building was damaged.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89995-E3BA-4094-95A7-EBB59D7E981F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78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You are more likely to meet objectives if you plan</a:t>
            </a:r>
          </a:p>
          <a:p>
            <a:r>
              <a:rPr lang="en-US"/>
              <a:t>- Good research habits lead to longer preservation of research data (less data loss)</a:t>
            </a:r>
          </a:p>
          <a:p>
            <a:r>
              <a:rPr lang="en-US"/>
              <a:t>- Planning leads to better communication with collaborators, professional support staff and funders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89995-E3BA-4094-95A7-EBB59D7E981F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7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5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9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17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83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0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15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4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8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2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7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8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5128/r23j333226h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oi.org/10.5438/0014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rsera.org/learn/data-management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osteropenscience.eu/" TargetMode="External"/><Relationship Id="rId4" Type="http://schemas.openxmlformats.org/officeDocument/2006/relationships/hyperlink" Target="https://mantra.edina.ac.uk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061/dryad.q3g37" TargetMode="External"/><Relationship Id="rId2" Type="http://schemas.openxmlformats.org/officeDocument/2006/relationships/hyperlink" Target="https://doi.org/10.1016/j.cub.2013.11.01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hdl.handle.net/2027.42/102481" TargetMode="External"/><Relationship Id="rId5" Type="http://schemas.openxmlformats.org/officeDocument/2006/relationships/hyperlink" Target="https://doi.org/10.1371/journal.pone.0000308" TargetMode="External"/><Relationship Id="rId4" Type="http://schemas.openxmlformats.org/officeDocument/2006/relationships/hyperlink" Target="https://doi.org/10.1371/journal.pcbi.1004525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sefnyn/rdm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EEF97D-AC78-48AA-A8D5-8B19D7D22F67}"/>
              </a:ext>
            </a:extLst>
          </p:cNvPr>
          <p:cNvSpPr txBox="1"/>
          <p:nvPr/>
        </p:nvSpPr>
        <p:spPr>
          <a:xfrm>
            <a:off x="641839" y="1227992"/>
            <a:ext cx="7867648" cy="111569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Managing and sharing research data:</a:t>
            </a:r>
          </a:p>
          <a:p>
            <a:r>
              <a:rPr lang="en-US" sz="2800" dirty="0">
                <a:solidFill>
                  <a:srgbClr val="C00000"/>
                </a:solidFill>
                <a:cs typeface="Calibri"/>
              </a:rPr>
              <a:t>an RDM training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E8B8AE-1990-4F0C-881D-35F5087F7A76}"/>
              </a:ext>
            </a:extLst>
          </p:cNvPr>
          <p:cNvSpPr txBox="1"/>
          <p:nvPr/>
        </p:nvSpPr>
        <p:spPr>
          <a:xfrm>
            <a:off x="1437814" y="5183990"/>
            <a:ext cx="2062376" cy="34624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http://doi.org/</a:t>
            </a:r>
            <a:r>
              <a:rPr lang="en-US" dirty="0"/>
              <a:t>c72v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D7D4F-32BD-489B-816B-897C9957C975}"/>
              </a:ext>
            </a:extLst>
          </p:cNvPr>
          <p:cNvSpPr txBox="1"/>
          <p:nvPr/>
        </p:nvSpPr>
        <p:spPr>
          <a:xfrm>
            <a:off x="644488" y="3430890"/>
            <a:ext cx="2869892" cy="34624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cs typeface="Calibri"/>
              </a:rPr>
              <a:t>Instructor: Nicholas </a:t>
            </a:r>
            <a:r>
              <a:rPr lang="en-US" sz="1800" dirty="0" err="1">
                <a:solidFill>
                  <a:srgbClr val="C00000"/>
                </a:solidFill>
                <a:cs typeface="Calibri"/>
              </a:rPr>
              <a:t>Syrotiuk</a:t>
            </a:r>
            <a:endParaRPr lang="en-US" sz="1800">
              <a:solidFill>
                <a:srgbClr val="C00000"/>
              </a:solidFill>
              <a:cs typeface="Calibri"/>
            </a:endParaRPr>
          </a:p>
        </p:txBody>
      </p:sp>
      <p:pic>
        <p:nvPicPr>
          <p:cNvPr id="5" name="Picture 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6D50F825-01AF-4737-AE8E-AB369805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16" y="5035225"/>
            <a:ext cx="714375" cy="657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66FBEC-F646-4188-8E5A-B29FDC869B87}"/>
              </a:ext>
            </a:extLst>
          </p:cNvPr>
          <p:cNvSpPr txBox="1"/>
          <p:nvPr/>
        </p:nvSpPr>
        <p:spPr>
          <a:xfrm>
            <a:off x="644488" y="2547374"/>
            <a:ext cx="7860839" cy="62324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00000"/>
                </a:solidFill>
                <a:cs typeface="Calibri"/>
              </a:rPr>
              <a:t>Part of a 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Northern Ireland and North East Doctoral Training Partnership (NINE DTP) workshop called "Making the most of your data," held at Durham on 09 July 2019.</a:t>
            </a:r>
            <a:endParaRPr lang="en-US" dirty="0">
              <a:solidFill>
                <a:srgbClr val="C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107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726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15A1E4-3111-438F-B606-E4EAD6CAA5A3}"/>
              </a:ext>
            </a:extLst>
          </p:cNvPr>
          <p:cNvSpPr txBox="1"/>
          <p:nvPr/>
        </p:nvSpPr>
        <p:spPr>
          <a:xfrm>
            <a:off x="306606" y="216815"/>
            <a:ext cx="8512221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DMP document: a communication tool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109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1DB560-359C-405A-B682-D9FCF6868F58}"/>
              </a:ext>
            </a:extLst>
          </p:cNvPr>
          <p:cNvSpPr txBox="1"/>
          <p:nvPr/>
        </p:nvSpPr>
        <p:spPr>
          <a:xfrm>
            <a:off x="2326073" y="2772345"/>
            <a:ext cx="4273271" cy="120032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7200">
                <a:solidFill>
                  <a:srgbClr val="FFFFFF"/>
                </a:solidFill>
                <a:cs typeface="Calibri"/>
              </a:rPr>
              <a:t>Objectives</a:t>
            </a:r>
            <a:endParaRPr lang="en-US" sz="72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3336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ED49A6-7848-45AC-9ACC-14ACE79A6E17}"/>
              </a:ext>
            </a:extLst>
          </p:cNvPr>
          <p:cNvSpPr txBox="1"/>
          <p:nvPr/>
        </p:nvSpPr>
        <p:spPr>
          <a:xfrm>
            <a:off x="5496630" y="2910083"/>
            <a:ext cx="3127350" cy="286232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"/>
                <a:cs typeface="Arial"/>
              </a:rPr>
              <a:t>Maximise </a:t>
            </a:r>
            <a:r>
              <a:rPr lang="en-GB" sz="6000" dirty="0">
                <a:solidFill>
                  <a:schemeClr val="bg1"/>
                </a:solidFill>
                <a:latin typeface="Arial"/>
                <a:cs typeface="Arial"/>
              </a:rPr>
              <a:t>RE-USE</a:t>
            </a:r>
            <a:r>
              <a:rPr lang="en-GB" sz="4000" dirty="0">
                <a:solidFill>
                  <a:schemeClr val="bg1"/>
                </a:solidFill>
                <a:latin typeface="Arial"/>
                <a:cs typeface="Arial"/>
              </a:rPr>
              <a:t> potential of data</a:t>
            </a:r>
            <a:endParaRPr lang="en-GB" sz="4000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2981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292E6F-E642-4B40-AFD3-B48261091BC5}"/>
              </a:ext>
            </a:extLst>
          </p:cNvPr>
          <p:cNvSpPr txBox="1"/>
          <p:nvPr/>
        </p:nvSpPr>
        <p:spPr>
          <a:xfrm>
            <a:off x="3895996" y="290489"/>
            <a:ext cx="4921737" cy="2031325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Arial"/>
                <a:cs typeface="Arial"/>
              </a:rPr>
              <a:t>Keep sensitive data </a:t>
            </a:r>
            <a:r>
              <a:rPr lang="en-GB" sz="7200" dirty="0">
                <a:solidFill>
                  <a:schemeClr val="bg1"/>
                </a:solidFill>
                <a:latin typeface="Arial"/>
                <a:cs typeface="Arial"/>
              </a:rPr>
              <a:t>SAFE</a:t>
            </a:r>
            <a:endParaRPr lang="en-US" sz="7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757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66EEAB-E623-42EB-BCDC-1FAB6C936E3F}"/>
              </a:ext>
            </a:extLst>
          </p:cNvPr>
          <p:cNvSpPr txBox="1"/>
          <p:nvPr/>
        </p:nvSpPr>
        <p:spPr>
          <a:xfrm>
            <a:off x="3733304" y="3941921"/>
            <a:ext cx="4906674" cy="172354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6600" dirty="0">
                <a:latin typeface="Arial"/>
                <a:cs typeface="Arial"/>
              </a:rPr>
              <a:t>PRESERVE </a:t>
            </a:r>
            <a:r>
              <a:rPr lang="en-GB" sz="4000" dirty="0">
                <a:latin typeface="Arial"/>
                <a:cs typeface="Arial"/>
              </a:rPr>
              <a:t>data for longer</a:t>
            </a:r>
            <a:endParaRPr lang="en-GB" sz="4000"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252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73502D-A63C-4190-A81D-B26AFCF5F00A}"/>
              </a:ext>
            </a:extLst>
          </p:cNvPr>
          <p:cNvSpPr txBox="1"/>
          <p:nvPr/>
        </p:nvSpPr>
        <p:spPr>
          <a:xfrm>
            <a:off x="278057" y="273622"/>
            <a:ext cx="4056062" cy="62324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Cute kittens ...</a:t>
            </a:r>
            <a:endParaRPr lang="en-US" sz="3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1528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BD376B-DC15-49D4-B19F-17B123937FDD}"/>
              </a:ext>
            </a:extLst>
          </p:cNvPr>
          <p:cNvSpPr txBox="1"/>
          <p:nvPr/>
        </p:nvSpPr>
        <p:spPr>
          <a:xfrm>
            <a:off x="1097276" y="2545975"/>
            <a:ext cx="6886080" cy="1546577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cs typeface="Calibri"/>
              </a:rPr>
              <a:t>Research data lifecycle provides structure for DMP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1A422-9F97-47ED-8145-35BCE79B1B1F}"/>
              </a:ext>
            </a:extLst>
          </p:cNvPr>
          <p:cNvSpPr txBox="1"/>
          <p:nvPr/>
        </p:nvSpPr>
        <p:spPr>
          <a:xfrm>
            <a:off x="3091110" y="6533770"/>
            <a:ext cx="29071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cs typeface="Calibri"/>
              </a:rPr>
              <a:t>Diagram by </a:t>
            </a:r>
            <a:r>
              <a:rPr lang="en-US" sz="1200" dirty="0" err="1">
                <a:cs typeface="Calibri"/>
              </a:rPr>
              <a:t>Jisc</a:t>
            </a:r>
            <a:r>
              <a:rPr lang="en-US" sz="1200" dirty="0">
                <a:cs typeface="Calibri"/>
              </a:rPr>
              <a:t> is </a:t>
            </a:r>
            <a:r>
              <a:rPr lang="en-US" sz="1200" dirty="0" err="1">
                <a:cs typeface="Calibri"/>
              </a:rPr>
              <a:t>licenced</a:t>
            </a:r>
            <a:r>
              <a:rPr lang="en-US" sz="1200" dirty="0">
                <a:cs typeface="Calibri"/>
              </a:rPr>
              <a:t> under CC BY 4.0</a:t>
            </a:r>
          </a:p>
        </p:txBody>
      </p:sp>
    </p:spTree>
    <p:extLst>
      <p:ext uri="{BB962C8B-B14F-4D97-AF65-F5344CB8AC3E}">
        <p14:creationId xmlns:p14="http://schemas.microsoft.com/office/powerpoint/2010/main" val="80082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DB68B9-9311-481B-9E66-4FC6DABD24DC}"/>
              </a:ext>
            </a:extLst>
          </p:cNvPr>
          <p:cNvSpPr txBox="1"/>
          <p:nvPr/>
        </p:nvSpPr>
        <p:spPr>
          <a:xfrm>
            <a:off x="5130396" y="1150360"/>
            <a:ext cx="3533212" cy="807913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cs typeface="Calibri"/>
              </a:rPr>
              <a:t>Data creation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175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A15961F-CF45-41F0-A698-9C682374E905}"/>
              </a:ext>
            </a:extLst>
          </p:cNvPr>
          <p:cNvSpPr txBox="1"/>
          <p:nvPr/>
        </p:nvSpPr>
        <p:spPr>
          <a:xfrm>
            <a:off x="5275385" y="5060006"/>
            <a:ext cx="3390176" cy="807913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cs typeface="Calibri"/>
              </a:rPr>
              <a:t>Data analysis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20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FDA8C0-38FC-4B83-8892-B2F519AD14A6}"/>
              </a:ext>
            </a:extLst>
          </p:cNvPr>
          <p:cNvSpPr txBox="1"/>
          <p:nvPr/>
        </p:nvSpPr>
        <p:spPr>
          <a:xfrm>
            <a:off x="5661721" y="453021"/>
            <a:ext cx="2980621" cy="2100575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dirty="0">
                <a:solidFill>
                  <a:srgbClr val="FFFFFF"/>
                </a:solidFill>
                <a:cs typeface="Calibri"/>
              </a:rPr>
              <a:t>Session</a:t>
            </a:r>
          </a:p>
          <a:p>
            <a:r>
              <a:rPr lang="en-US" sz="6600" dirty="0">
                <a:solidFill>
                  <a:srgbClr val="FFFFFF"/>
                </a:solidFill>
                <a:cs typeface="Calibri"/>
              </a:rPr>
              <a:t>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F5A55E-0256-4F7E-AF5C-C219822751BA}"/>
              </a:ext>
            </a:extLst>
          </p:cNvPr>
          <p:cNvSpPr txBox="1"/>
          <p:nvPr/>
        </p:nvSpPr>
        <p:spPr>
          <a:xfrm>
            <a:off x="503764" y="4005061"/>
            <a:ext cx="2050124" cy="1315745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700" dirty="0">
                <a:solidFill>
                  <a:srgbClr val="FFFFFF"/>
                </a:solidFill>
                <a:cs typeface="Calibri"/>
              </a:rPr>
              <a:t>Data management </a:t>
            </a:r>
            <a:r>
              <a:rPr lang="en-US" sz="2700">
                <a:solidFill>
                  <a:srgbClr val="FFFFFF"/>
                </a:solidFill>
                <a:cs typeface="Calibri"/>
              </a:rPr>
              <a:t>planning   [1]</a:t>
            </a:r>
            <a:endParaRPr lang="en-US" sz="2700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81FEBF-E988-4259-945B-65D547F32F9A}"/>
              </a:ext>
            </a:extLst>
          </p:cNvPr>
          <p:cNvSpPr txBox="1"/>
          <p:nvPr/>
        </p:nvSpPr>
        <p:spPr>
          <a:xfrm>
            <a:off x="3024912" y="4005061"/>
            <a:ext cx="1616725" cy="1315745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700" dirty="0">
                <a:solidFill>
                  <a:srgbClr val="FFFFFF"/>
                </a:solidFill>
                <a:cs typeface="Calibri"/>
              </a:rPr>
              <a:t>Managingactive </a:t>
            </a:r>
            <a:r>
              <a:rPr lang="en-US" sz="2700">
                <a:solidFill>
                  <a:srgbClr val="FFFFFF"/>
                </a:solidFill>
                <a:cs typeface="Calibri"/>
              </a:rPr>
              <a:t>data     [2]</a:t>
            </a:r>
            <a:endParaRPr lang="en-US" sz="2700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CF9DB4-14DB-40EB-8058-CC9627BB9E44}"/>
              </a:ext>
            </a:extLst>
          </p:cNvPr>
          <p:cNvSpPr txBox="1"/>
          <p:nvPr/>
        </p:nvSpPr>
        <p:spPr>
          <a:xfrm>
            <a:off x="5096811" y="4005061"/>
            <a:ext cx="1644266" cy="1315745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700" dirty="0">
                <a:solidFill>
                  <a:srgbClr val="FFFFFF"/>
                </a:solidFill>
                <a:cs typeface="Calibri"/>
              </a:rPr>
              <a:t>Sharing &amp; preserving</a:t>
            </a:r>
            <a:r>
              <a:rPr lang="en-US" sz="2700">
                <a:solidFill>
                  <a:srgbClr val="FFFFFF"/>
                </a:solidFill>
                <a:cs typeface="Calibri"/>
              </a:rPr>
              <a:t>data     [3]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FA65BD-DE20-43F0-B20F-BE5CB0E2D8FE}"/>
              </a:ext>
            </a:extLst>
          </p:cNvPr>
          <p:cNvSpPr txBox="1"/>
          <p:nvPr/>
        </p:nvSpPr>
        <p:spPr>
          <a:xfrm>
            <a:off x="7148312" y="4005061"/>
            <a:ext cx="1492785" cy="1315745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700" dirty="0">
                <a:solidFill>
                  <a:srgbClr val="FFFFFF"/>
                </a:solidFill>
                <a:cs typeface="Calibri"/>
              </a:rPr>
              <a:t>Re-using research </a:t>
            </a:r>
            <a:r>
              <a:rPr lang="en-US" sz="2700">
                <a:solidFill>
                  <a:srgbClr val="FFFFFF"/>
                </a:solidFill>
                <a:cs typeface="Calibri"/>
              </a:rPr>
              <a:t>data    [4]</a:t>
            </a:r>
            <a:endParaRPr lang="en-US" sz="27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30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F785D9-4CB4-42C3-ACEA-FBE49E0DC0A2}"/>
              </a:ext>
            </a:extLst>
          </p:cNvPr>
          <p:cNvSpPr txBox="1"/>
          <p:nvPr/>
        </p:nvSpPr>
        <p:spPr>
          <a:xfrm>
            <a:off x="427332" y="5054806"/>
            <a:ext cx="3439021" cy="807913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cs typeface="Calibri"/>
              </a:rPr>
              <a:t>Data deposit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95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BA014B-58A3-4714-BDEC-E18E72928469}"/>
              </a:ext>
            </a:extLst>
          </p:cNvPr>
          <p:cNvSpPr txBox="1"/>
          <p:nvPr/>
        </p:nvSpPr>
        <p:spPr>
          <a:xfrm>
            <a:off x="431240" y="1150360"/>
            <a:ext cx="4924411" cy="807913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cs typeface="Calibri"/>
              </a:rPr>
              <a:t>Data dissemination</a:t>
            </a:r>
          </a:p>
        </p:txBody>
      </p:sp>
    </p:spTree>
    <p:extLst>
      <p:ext uri="{BB962C8B-B14F-4D97-AF65-F5344CB8AC3E}">
        <p14:creationId xmlns:p14="http://schemas.microsoft.com/office/powerpoint/2010/main" val="441513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120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F5A513-3C50-45C4-A75A-EA490434F855}"/>
              </a:ext>
            </a:extLst>
          </p:cNvPr>
          <p:cNvSpPr txBox="1"/>
          <p:nvPr/>
        </p:nvSpPr>
        <p:spPr>
          <a:xfrm>
            <a:off x="4460631" y="3014784"/>
            <a:ext cx="4423506" cy="341632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dirty="0"/>
              <a:t>1. Determine </a:t>
            </a:r>
            <a:r>
              <a:rPr lang="en-US" sz="9600" dirty="0"/>
              <a:t>FUNDER</a:t>
            </a:r>
            <a:endParaRPr lang="en-US" sz="9600" dirty="0">
              <a:cs typeface="Calibri" panose="020F0502020204030204"/>
            </a:endParaRPr>
          </a:p>
          <a:p>
            <a:r>
              <a:rPr lang="en-US" sz="6000" dirty="0">
                <a:cs typeface="Calibri" panose="020F0502020204030204"/>
              </a:rPr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2082730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3F05FA-07E5-44FE-9305-AEFDB339DF38}"/>
              </a:ext>
            </a:extLst>
          </p:cNvPr>
          <p:cNvSpPr txBox="1"/>
          <p:nvPr/>
        </p:nvSpPr>
        <p:spPr>
          <a:xfrm>
            <a:off x="4576926" y="190076"/>
            <a:ext cx="4448301" cy="2800767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2. </a:t>
            </a:r>
            <a:r>
              <a:rPr lang="en-US" sz="8000">
                <a:cs typeface="Calibri"/>
              </a:rPr>
              <a:t>IDENTIF</a:t>
            </a:r>
            <a:r>
              <a:rPr lang="en-US" sz="8000" dirty="0">
                <a:cs typeface="Calibri"/>
              </a:rPr>
              <a:t>Y</a:t>
            </a:r>
            <a:r>
              <a:rPr lang="en-US" sz="7200" dirty="0">
                <a:cs typeface="Calibri"/>
              </a:rPr>
              <a:t> </a:t>
            </a:r>
            <a:r>
              <a:rPr lang="en-US" sz="4800" dirty="0">
                <a:cs typeface="Calibri"/>
              </a:rPr>
              <a:t>the data to </a:t>
            </a:r>
            <a:endParaRPr lang="en-US"/>
          </a:p>
          <a:p>
            <a:r>
              <a:rPr lang="en-US" sz="4800" dirty="0">
                <a:cs typeface="Calibri"/>
              </a:rPr>
              <a:t>be collected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65402-DC16-4D2A-9F46-52C2F1729658}"/>
              </a:ext>
            </a:extLst>
          </p:cNvPr>
          <p:cNvSpPr txBox="1"/>
          <p:nvPr/>
        </p:nvSpPr>
        <p:spPr>
          <a:xfrm>
            <a:off x="4576151" y="5674624"/>
            <a:ext cx="4442151" cy="523220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File formats: open preferred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B26597-8F1B-42CC-820D-77F652EDD4AB}"/>
              </a:ext>
            </a:extLst>
          </p:cNvPr>
          <p:cNvSpPr txBox="1"/>
          <p:nvPr/>
        </p:nvSpPr>
        <p:spPr>
          <a:xfrm>
            <a:off x="4576149" y="4935861"/>
            <a:ext cx="4442151" cy="523220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Volume of data in bytes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EEF2E-957D-40B8-BE0D-CAEC637445F4}"/>
              </a:ext>
            </a:extLst>
          </p:cNvPr>
          <p:cNvSpPr txBox="1"/>
          <p:nvPr/>
        </p:nvSpPr>
        <p:spPr>
          <a:xfrm>
            <a:off x="4576150" y="4172926"/>
            <a:ext cx="4442151" cy="542758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Methods of data collection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6C796C-3891-4DB1-A269-D28080874895}"/>
              </a:ext>
            </a:extLst>
          </p:cNvPr>
          <p:cNvSpPr txBox="1"/>
          <p:nvPr/>
        </p:nvSpPr>
        <p:spPr>
          <a:xfrm>
            <a:off x="4576150" y="3428092"/>
            <a:ext cx="4442150" cy="523220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Types of data</a:t>
            </a:r>
          </a:p>
        </p:txBody>
      </p:sp>
    </p:spTree>
    <p:extLst>
      <p:ext uri="{BB962C8B-B14F-4D97-AF65-F5344CB8AC3E}">
        <p14:creationId xmlns:p14="http://schemas.microsoft.com/office/powerpoint/2010/main" val="158521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5F4278-6862-4C8E-82B3-2F0EEB7BC606}"/>
              </a:ext>
            </a:extLst>
          </p:cNvPr>
          <p:cNvSpPr txBox="1"/>
          <p:nvPr/>
        </p:nvSpPr>
        <p:spPr>
          <a:xfrm>
            <a:off x="170771" y="159679"/>
            <a:ext cx="6350379" cy="240065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cs typeface="Calibri"/>
              </a:rPr>
              <a:t>3. State how data will be</a:t>
            </a:r>
            <a:r>
              <a:rPr lang="en-US" sz="5400" dirty="0">
                <a:cs typeface="Calibri"/>
              </a:rPr>
              <a:t> </a:t>
            </a:r>
            <a:r>
              <a:rPr lang="en-US" sz="9600" dirty="0">
                <a:cs typeface="Calibri"/>
              </a:rPr>
              <a:t>ORGANISED</a:t>
            </a:r>
            <a:endParaRPr lang="en-US" sz="9600" dirty="0" err="1"/>
          </a:p>
        </p:txBody>
      </p:sp>
    </p:spTree>
    <p:extLst>
      <p:ext uri="{BB962C8B-B14F-4D97-AF65-F5344CB8AC3E}">
        <p14:creationId xmlns:p14="http://schemas.microsoft.com/office/powerpoint/2010/main" val="4175287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C95DCD-8F27-498E-9152-4D20F08D2270}"/>
              </a:ext>
            </a:extLst>
          </p:cNvPr>
          <p:cNvSpPr txBox="1"/>
          <p:nvPr/>
        </p:nvSpPr>
        <p:spPr>
          <a:xfrm>
            <a:off x="1088884" y="3700616"/>
            <a:ext cx="6966890" cy="23698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4. Explain how data will be</a:t>
            </a:r>
            <a:r>
              <a:rPr lang="en-US" sz="6000" dirty="0"/>
              <a:t> </a:t>
            </a:r>
            <a:r>
              <a:rPr lang="en-US" sz="8800" dirty="0"/>
              <a:t>DOCUMENTED</a:t>
            </a:r>
            <a:endParaRPr lang="en-US" sz="8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4775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D5545F-217B-4381-91E1-E33075081513}"/>
              </a:ext>
            </a:extLst>
          </p:cNvPr>
          <p:cNvSpPr txBox="1"/>
          <p:nvPr/>
        </p:nvSpPr>
        <p:spPr>
          <a:xfrm>
            <a:off x="4060090" y="3675083"/>
            <a:ext cx="4706812" cy="2677656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5.  </a:t>
            </a:r>
            <a:r>
              <a:rPr lang="en-US" sz="4800">
                <a:solidFill>
                  <a:schemeClr val="bg1"/>
                </a:solidFill>
              </a:rPr>
              <a:t>Describe how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4800">
                <a:solidFill>
                  <a:schemeClr val="bg1"/>
                </a:solidFill>
              </a:rPr>
              <a:t>data </a:t>
            </a:r>
            <a:r>
              <a:rPr lang="en-US" sz="7200">
                <a:solidFill>
                  <a:schemeClr val="bg1"/>
                </a:solidFill>
              </a:rPr>
              <a:t>QUALITY </a:t>
            </a:r>
            <a:r>
              <a:rPr lang="en-US" sz="4800" dirty="0">
                <a:solidFill>
                  <a:schemeClr val="bg1"/>
                </a:solidFill>
              </a:rPr>
              <a:t>will be assured</a:t>
            </a:r>
            <a:endParaRPr lang="en-US" sz="48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8351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0EBB7B-0E52-480F-B854-5D4EC61F693B}"/>
              </a:ext>
            </a:extLst>
          </p:cNvPr>
          <p:cNvSpPr txBox="1"/>
          <p:nvPr/>
        </p:nvSpPr>
        <p:spPr>
          <a:xfrm>
            <a:off x="4283346" y="3079837"/>
            <a:ext cx="4565569" cy="3539430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6. Provide a solid </a:t>
            </a:r>
            <a:r>
              <a:rPr lang="en-US" sz="8000" dirty="0">
                <a:ea typeface="+mn-lt"/>
                <a:cs typeface="+mn-lt"/>
              </a:rPr>
              <a:t>STRATEGY</a:t>
            </a:r>
            <a:r>
              <a:rPr lang="en-US" sz="4800" dirty="0">
                <a:ea typeface="+mn-lt"/>
                <a:cs typeface="+mn-lt"/>
              </a:rPr>
              <a:t> </a:t>
            </a:r>
            <a:r>
              <a:rPr lang="en-US" sz="4800" dirty="0"/>
              <a:t> for data storage and preservation </a:t>
            </a:r>
            <a:endParaRPr lang="en-US" sz="4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273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F27ABA-42C3-4F8C-A000-B88E100301DD}"/>
              </a:ext>
            </a:extLst>
          </p:cNvPr>
          <p:cNvSpPr txBox="1"/>
          <p:nvPr/>
        </p:nvSpPr>
        <p:spPr>
          <a:xfrm>
            <a:off x="1647988" y="760078"/>
            <a:ext cx="5775981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7. Define the project's data </a:t>
            </a:r>
            <a:r>
              <a:rPr lang="en-US" sz="8800" dirty="0">
                <a:solidFill>
                  <a:srgbClr val="FFFFFF"/>
                </a:solidFill>
              </a:rPr>
              <a:t>POLICIES</a:t>
            </a:r>
            <a:endParaRPr lang="en-US" sz="8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2D957-4E9A-4342-BE4B-8066EE8A190D}"/>
              </a:ext>
            </a:extLst>
          </p:cNvPr>
          <p:cNvSpPr txBox="1"/>
          <p:nvPr/>
        </p:nvSpPr>
        <p:spPr>
          <a:xfrm>
            <a:off x="1647987" y="3147740"/>
            <a:ext cx="5775979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Data (and software) licencing</a:t>
            </a:r>
            <a:endParaRPr lang="en-US" sz="3200" err="1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6A4FC-D103-4F6B-B9C2-599652873618}"/>
              </a:ext>
            </a:extLst>
          </p:cNvPr>
          <p:cNvSpPr txBox="1"/>
          <p:nvPr/>
        </p:nvSpPr>
        <p:spPr>
          <a:xfrm>
            <a:off x="1649972" y="4066281"/>
            <a:ext cx="5775979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cs typeface="Calibri"/>
              </a:rPr>
              <a:t>Plans for sharing.  Embargo?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28E0E-5959-481F-96A5-0A6C1B0FA4D6}"/>
              </a:ext>
            </a:extLst>
          </p:cNvPr>
          <p:cNvSpPr txBox="1"/>
          <p:nvPr/>
        </p:nvSpPr>
        <p:spPr>
          <a:xfrm>
            <a:off x="1649972" y="4985483"/>
            <a:ext cx="5775979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Management of sensitive data</a:t>
            </a:r>
          </a:p>
        </p:txBody>
      </p:sp>
    </p:spTree>
    <p:extLst>
      <p:ext uri="{BB962C8B-B14F-4D97-AF65-F5344CB8AC3E}">
        <p14:creationId xmlns:p14="http://schemas.microsoft.com/office/powerpoint/2010/main" val="22236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C66348-D765-4097-BFA2-2E3A692A3A83}"/>
              </a:ext>
            </a:extLst>
          </p:cNvPr>
          <p:cNvSpPr txBox="1"/>
          <p:nvPr/>
        </p:nvSpPr>
        <p:spPr>
          <a:xfrm>
            <a:off x="176337" y="5237062"/>
            <a:ext cx="5730294" cy="761747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500">
                <a:solidFill>
                  <a:srgbClr val="FFFFFF"/>
                </a:solidFill>
              </a:rPr>
              <a:t>Why </a:t>
            </a:r>
            <a:r>
              <a:rPr lang="en-US" sz="4500">
                <a:solidFill>
                  <a:srgbClr val="FFFFFF"/>
                </a:solidFill>
                <a:cs typeface="Calibri"/>
              </a:rPr>
              <a:t>bother with RDM?</a:t>
            </a:r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38640B-6979-4892-BB65-EB657AF7C9CC}"/>
              </a:ext>
            </a:extLst>
          </p:cNvPr>
          <p:cNvSpPr txBox="1"/>
          <p:nvPr/>
        </p:nvSpPr>
        <p:spPr>
          <a:xfrm>
            <a:off x="179239" y="372759"/>
            <a:ext cx="8775712" cy="48474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700">
                <a:cs typeface="Calibri"/>
              </a:rPr>
              <a:t>2019/01/28: Reward for stolen Royal Oak wreck data </a:t>
            </a:r>
            <a:r>
              <a:rPr lang="en-US" sz="2700" dirty="0">
                <a:cs typeface="Calibri"/>
              </a:rPr>
              <a:t>laptop</a:t>
            </a:r>
            <a:endParaRPr lang="en-US" sz="1350" dirty="0">
              <a:cs typeface="Calibri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8E74A8BC-8F29-4757-AD54-1D805E3E1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668" y="943612"/>
            <a:ext cx="2894655" cy="195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0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4F512C-7ED4-4A83-9851-A9370D3563C6}"/>
              </a:ext>
            </a:extLst>
          </p:cNvPr>
          <p:cNvSpPr txBox="1"/>
          <p:nvPr/>
        </p:nvSpPr>
        <p:spPr>
          <a:xfrm>
            <a:off x="449914" y="3701316"/>
            <a:ext cx="7218595" cy="2185214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cs typeface="Calibri"/>
              </a:rPr>
              <a:t>8. Describe how data will be </a:t>
            </a:r>
            <a:r>
              <a:rPr lang="en-US" sz="8800" dirty="0">
                <a:cs typeface="Calibri"/>
              </a:rPr>
              <a:t>DISSEMINATED</a:t>
            </a:r>
          </a:p>
        </p:txBody>
      </p:sp>
    </p:spTree>
    <p:extLst>
      <p:ext uri="{BB962C8B-B14F-4D97-AF65-F5344CB8AC3E}">
        <p14:creationId xmlns:p14="http://schemas.microsoft.com/office/powerpoint/2010/main" val="2976189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4C434E-4EFD-4A72-B823-AAC871911E7A}"/>
              </a:ext>
            </a:extLst>
          </p:cNvPr>
          <p:cNvSpPr txBox="1"/>
          <p:nvPr/>
        </p:nvSpPr>
        <p:spPr>
          <a:xfrm>
            <a:off x="2809631" y="3923323"/>
            <a:ext cx="6103814" cy="193899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9. Assign </a:t>
            </a:r>
            <a:r>
              <a:rPr lang="en-US" sz="6000" dirty="0">
                <a:solidFill>
                  <a:schemeClr val="bg1"/>
                </a:solidFill>
              </a:rPr>
              <a:t>ROLES</a:t>
            </a:r>
            <a:r>
              <a:rPr lang="en-US" sz="4800" dirty="0">
                <a:solidFill>
                  <a:schemeClr val="bg1"/>
                </a:solidFill>
              </a:rPr>
              <a:t> and </a:t>
            </a:r>
            <a:r>
              <a:rPr lang="en-US" sz="6000" dirty="0">
                <a:solidFill>
                  <a:schemeClr val="bg1"/>
                </a:solidFill>
              </a:rPr>
              <a:t>RESPONSIBILITIES</a:t>
            </a:r>
            <a:endParaRPr lang="en-US" sz="60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8516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ED942-7D4D-49E8-85A8-99E1559137A9}"/>
              </a:ext>
            </a:extLst>
          </p:cNvPr>
          <p:cNvSpPr txBox="1"/>
          <p:nvPr/>
        </p:nvSpPr>
        <p:spPr>
          <a:xfrm>
            <a:off x="328246" y="230554"/>
            <a:ext cx="5576274" cy="2185214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10. Prepare a realistic </a:t>
            </a:r>
            <a:r>
              <a:rPr lang="en-US" sz="8800" dirty="0"/>
              <a:t>B U D G E T</a:t>
            </a:r>
          </a:p>
        </p:txBody>
      </p:sp>
    </p:spTree>
    <p:extLst>
      <p:ext uri="{BB962C8B-B14F-4D97-AF65-F5344CB8AC3E}">
        <p14:creationId xmlns:p14="http://schemas.microsoft.com/office/powerpoint/2010/main" val="552805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47B7D8-4598-40A1-A2C7-38C9562AB133}"/>
              </a:ext>
            </a:extLst>
          </p:cNvPr>
          <p:cNvSpPr txBox="1"/>
          <p:nvPr/>
        </p:nvSpPr>
        <p:spPr>
          <a:xfrm>
            <a:off x="517637" y="4570195"/>
            <a:ext cx="8180417" cy="923330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ea typeface="+mn-lt"/>
                <a:cs typeface="+mn-lt"/>
              </a:rPr>
              <a:t>https://dmponline.dcc.ac.uk</a:t>
            </a:r>
            <a:endParaRPr lang="en-US" sz="5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E2C7AD4-D052-47A9-A5B2-70E51E8E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862" y="876886"/>
            <a:ext cx="2117970" cy="12746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844E4B2-5ACE-4B73-A53D-2CB66852AFE7}"/>
              </a:ext>
            </a:extLst>
          </p:cNvPr>
          <p:cNvSpPr/>
          <p:nvPr/>
        </p:nvSpPr>
        <p:spPr>
          <a:xfrm>
            <a:off x="-1821" y="1587449"/>
            <a:ext cx="2185815" cy="910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F6E7F-77D8-4DB7-BAB6-DB4C89A6B6AB}"/>
              </a:ext>
            </a:extLst>
          </p:cNvPr>
          <p:cNvSpPr txBox="1"/>
          <p:nvPr/>
        </p:nvSpPr>
        <p:spPr>
          <a:xfrm>
            <a:off x="2298750" y="778894"/>
            <a:ext cx="6841604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FFFFFF"/>
                </a:solidFill>
                <a:cs typeface="Calibri"/>
              </a:rPr>
              <a:t>1. Choose funder template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22BB90-5637-43C0-A4C5-96474B0DFD43}"/>
              </a:ext>
            </a:extLst>
          </p:cNvPr>
          <p:cNvSpPr txBox="1"/>
          <p:nvPr/>
        </p:nvSpPr>
        <p:spPr>
          <a:xfrm>
            <a:off x="2298751" y="1619286"/>
            <a:ext cx="6841604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FFFFFF"/>
                </a:solidFill>
                <a:cs typeface="Calibri"/>
              </a:rPr>
              <a:t>2. Write detailed 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C2094-804B-40F5-A812-F8AFC01BE5AD}"/>
              </a:ext>
            </a:extLst>
          </p:cNvPr>
          <p:cNvSpPr txBox="1"/>
          <p:nvPr/>
        </p:nvSpPr>
        <p:spPr>
          <a:xfrm>
            <a:off x="2298752" y="2469615"/>
            <a:ext cx="6841604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FFFFFF"/>
                </a:solidFill>
                <a:cs typeface="Calibri"/>
              </a:rPr>
              <a:t>3. Share plan</a:t>
            </a:r>
          </a:p>
        </p:txBody>
      </p:sp>
    </p:spTree>
    <p:extLst>
      <p:ext uri="{BB962C8B-B14F-4D97-AF65-F5344CB8AC3E}">
        <p14:creationId xmlns:p14="http://schemas.microsoft.com/office/powerpoint/2010/main" val="178921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ED3052A-2E20-4925-8883-29A75AFC6ED9}"/>
              </a:ext>
            </a:extLst>
          </p:cNvPr>
          <p:cNvSpPr/>
          <p:nvPr/>
        </p:nvSpPr>
        <p:spPr>
          <a:xfrm>
            <a:off x="5717733" y="4374366"/>
            <a:ext cx="2185815" cy="103826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99548F-8A29-4995-8C19-725986E6E628}"/>
              </a:ext>
            </a:extLst>
          </p:cNvPr>
          <p:cNvSpPr txBox="1"/>
          <p:nvPr/>
        </p:nvSpPr>
        <p:spPr>
          <a:xfrm>
            <a:off x="4602966" y="2581085"/>
            <a:ext cx="4400777" cy="1323439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dirty="0">
                <a:solidFill>
                  <a:schemeClr val="bg1"/>
                </a:solidFill>
              </a:rPr>
              <a:t>Guidance</a:t>
            </a:r>
            <a:endParaRPr lang="en-US" sz="80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66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4B05D4-15CF-4A4E-BCE7-D2668D20D24D}"/>
              </a:ext>
            </a:extLst>
          </p:cNvPr>
          <p:cNvSpPr txBox="1"/>
          <p:nvPr/>
        </p:nvSpPr>
        <p:spPr>
          <a:xfrm>
            <a:off x="1827803" y="3912777"/>
            <a:ext cx="6176752" cy="923330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ea typeface="+mn-lt"/>
                <a:cs typeface="+mn-lt"/>
              </a:rPr>
              <a:t>https://dmptool.org</a:t>
            </a:r>
            <a:endParaRPr lang="en-US" sz="5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3CD126FF-DB9F-4733-A96C-A7FACCFA2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939" y="303537"/>
            <a:ext cx="2020277" cy="106346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38D9E2-DB2A-43E0-8580-0A3DC3B66F13}"/>
              </a:ext>
            </a:extLst>
          </p:cNvPr>
          <p:cNvSpPr/>
          <p:nvPr/>
        </p:nvSpPr>
        <p:spPr>
          <a:xfrm>
            <a:off x="-329694" y="1368867"/>
            <a:ext cx="2185815" cy="910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4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B25E23-D575-4F2B-91EF-FE1B4954A11E}"/>
              </a:ext>
            </a:extLst>
          </p:cNvPr>
          <p:cNvSpPr txBox="1"/>
          <p:nvPr/>
        </p:nvSpPr>
        <p:spPr>
          <a:xfrm>
            <a:off x="1051015" y="185792"/>
            <a:ext cx="566493" cy="830997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002060"/>
                </a:solidFill>
                <a:cs typeface="Calibri"/>
              </a:rPr>
              <a:t>D</a:t>
            </a:r>
            <a:endParaRPr lang="en-US" sz="4800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75F0CA-CF98-434C-A8BB-A332CD0C62BC}"/>
              </a:ext>
            </a:extLst>
          </p:cNvPr>
          <p:cNvSpPr txBox="1"/>
          <p:nvPr/>
        </p:nvSpPr>
        <p:spPr>
          <a:xfrm>
            <a:off x="4238664" y="176686"/>
            <a:ext cx="575601" cy="830997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002060"/>
                </a:solidFill>
                <a:cs typeface="Calibri"/>
              </a:rPr>
              <a:t>R</a:t>
            </a:r>
            <a:endParaRPr lang="en-US" sz="4800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FFC8AA-558A-40EF-9134-37DB08E4E178}"/>
              </a:ext>
            </a:extLst>
          </p:cNvPr>
          <p:cNvSpPr txBox="1"/>
          <p:nvPr/>
        </p:nvSpPr>
        <p:spPr>
          <a:xfrm>
            <a:off x="4921730" y="176686"/>
            <a:ext cx="520955" cy="830997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002060"/>
                </a:solidFill>
                <a:cs typeface="Calibri"/>
              </a:rPr>
              <a:t>E</a:t>
            </a:r>
            <a:endParaRPr lang="en-US" sz="4800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8B1A53-29BA-44AB-9287-C1EA06F41CCE}"/>
              </a:ext>
            </a:extLst>
          </p:cNvPr>
          <p:cNvSpPr txBox="1"/>
          <p:nvPr/>
        </p:nvSpPr>
        <p:spPr>
          <a:xfrm>
            <a:off x="5550153" y="176685"/>
            <a:ext cx="575601" cy="830997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002060"/>
                </a:solidFill>
                <a:cs typeface="Calibri"/>
              </a:rPr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58EC36-6207-462E-A520-5FF344006D54}"/>
              </a:ext>
            </a:extLst>
          </p:cNvPr>
          <p:cNvSpPr txBox="1"/>
          <p:nvPr/>
        </p:nvSpPr>
        <p:spPr>
          <a:xfrm>
            <a:off x="6233222" y="176684"/>
            <a:ext cx="347911" cy="830997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002060"/>
                </a:solidFill>
                <a:cs typeface="Calibri"/>
              </a:rPr>
              <a:t>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04B21-6948-448C-BF49-7C63DD4C8250}"/>
              </a:ext>
            </a:extLst>
          </p:cNvPr>
          <p:cNvSpPr txBox="1"/>
          <p:nvPr/>
        </p:nvSpPr>
        <p:spPr>
          <a:xfrm>
            <a:off x="6688600" y="176685"/>
            <a:ext cx="493632" cy="830997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002060"/>
                </a:solidFill>
                <a:cs typeface="Calibri"/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7AAE48-D10A-459D-92EB-78EEA103B02D}"/>
              </a:ext>
            </a:extLst>
          </p:cNvPr>
          <p:cNvSpPr txBox="1"/>
          <p:nvPr/>
        </p:nvSpPr>
        <p:spPr>
          <a:xfrm>
            <a:off x="7289700" y="176686"/>
            <a:ext cx="703106" cy="830997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002060"/>
                </a:solidFill>
                <a:cs typeface="Calibri"/>
              </a:rPr>
              <a:t>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7E07A0-1DF4-4223-9807-63CCDD9DFC38}"/>
              </a:ext>
            </a:extLst>
          </p:cNvPr>
          <p:cNvSpPr txBox="1"/>
          <p:nvPr/>
        </p:nvSpPr>
        <p:spPr>
          <a:xfrm>
            <a:off x="2499118" y="185794"/>
            <a:ext cx="575601" cy="830997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002060"/>
                </a:solidFill>
                <a:cs typeface="Calibri"/>
              </a:rPr>
              <a:t>P</a:t>
            </a:r>
            <a:endParaRPr lang="en-US" sz="4800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19D67D-952B-4292-B827-F9067866EC05}"/>
              </a:ext>
            </a:extLst>
          </p:cNvPr>
          <p:cNvSpPr txBox="1"/>
          <p:nvPr/>
        </p:nvSpPr>
        <p:spPr>
          <a:xfrm>
            <a:off x="1724974" y="176685"/>
            <a:ext cx="666676" cy="830997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002060"/>
                </a:solidFill>
                <a:cs typeface="Calibri"/>
              </a:rPr>
              <a:t>M</a:t>
            </a:r>
            <a:endParaRPr lang="en-US" sz="4800" dirty="0">
              <a:solidFill>
                <a:srgbClr val="00206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014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35D5F1-8C9E-4703-94FD-5200142C92EF}"/>
              </a:ext>
            </a:extLst>
          </p:cNvPr>
          <p:cNvSpPr txBox="1"/>
          <p:nvPr/>
        </p:nvSpPr>
        <p:spPr>
          <a:xfrm>
            <a:off x="185795" y="249547"/>
            <a:ext cx="4446315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dirty="0">
                <a:cs typeface="Calibri"/>
              </a:rPr>
              <a:t>Data security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9FAEC5-6810-49D2-B2F2-8603F0281D0F}"/>
              </a:ext>
            </a:extLst>
          </p:cNvPr>
          <p:cNvSpPr txBox="1"/>
          <p:nvPr/>
        </p:nvSpPr>
        <p:spPr>
          <a:xfrm>
            <a:off x="185794" y="2153029"/>
            <a:ext cx="2979997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Data encryption</a:t>
            </a:r>
            <a:endParaRPr lang="en-US" sz="3200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AFD4E-AFFC-4687-A5F1-1C604DBFDBDB}"/>
              </a:ext>
            </a:extLst>
          </p:cNvPr>
          <p:cNvSpPr txBox="1"/>
          <p:nvPr/>
        </p:nvSpPr>
        <p:spPr>
          <a:xfrm>
            <a:off x="185794" y="3327906"/>
            <a:ext cx="2378898" cy="15696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cs typeface="Calibri"/>
              </a:rPr>
              <a:t>Strict user access permissions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C503F-3A03-43C8-B6C8-DDC8C9F2623A}"/>
              </a:ext>
            </a:extLst>
          </p:cNvPr>
          <p:cNvSpPr txBox="1"/>
          <p:nvPr/>
        </p:nvSpPr>
        <p:spPr>
          <a:xfrm>
            <a:off x="158471" y="5486399"/>
            <a:ext cx="3216793" cy="10772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cs typeface="Calibri"/>
              </a:rPr>
              <a:t>Hardware and software firewalls</a:t>
            </a:r>
          </a:p>
        </p:txBody>
      </p:sp>
    </p:spTree>
    <p:extLst>
      <p:ext uri="{BB962C8B-B14F-4D97-AF65-F5344CB8AC3E}">
        <p14:creationId xmlns:p14="http://schemas.microsoft.com/office/powerpoint/2010/main" val="38568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70F036-3ABF-41E7-8739-3A776700AFC8}"/>
              </a:ext>
            </a:extLst>
          </p:cNvPr>
          <p:cNvSpPr txBox="1"/>
          <p:nvPr/>
        </p:nvSpPr>
        <p:spPr>
          <a:xfrm>
            <a:off x="-32284" y="2641482"/>
            <a:ext cx="9180069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>
                <a:solidFill>
                  <a:srgbClr val="C00000"/>
                </a:solidFill>
                <a:cs typeface="Calibri"/>
              </a:rPr>
              <a:t>The Future:</a:t>
            </a:r>
          </a:p>
          <a:p>
            <a:r>
              <a:rPr lang="en-US" sz="4400">
                <a:solidFill>
                  <a:srgbClr val="C00000"/>
                </a:solidFill>
                <a:cs typeface="Calibri"/>
              </a:rPr>
              <a:t>machine-actionable</a:t>
            </a:r>
            <a:r>
              <a:rPr lang="en-US" sz="5400">
                <a:solidFill>
                  <a:srgbClr val="C00000"/>
                </a:solidFill>
                <a:cs typeface="Calibri"/>
              </a:rPr>
              <a:t> DMP = maDMP</a:t>
            </a:r>
          </a:p>
        </p:txBody>
      </p:sp>
    </p:spTree>
    <p:extLst>
      <p:ext uri="{BB962C8B-B14F-4D97-AF65-F5344CB8AC3E}">
        <p14:creationId xmlns:p14="http://schemas.microsoft.com/office/powerpoint/2010/main" val="3322843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B61A54-AEFC-4346-8D11-8BAF40328F20}"/>
              </a:ext>
            </a:extLst>
          </p:cNvPr>
          <p:cNvSpPr txBox="1"/>
          <p:nvPr/>
        </p:nvSpPr>
        <p:spPr>
          <a:xfrm>
            <a:off x="759571" y="422593"/>
            <a:ext cx="7652179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 dirty="0">
                <a:solidFill>
                  <a:srgbClr val="C00000"/>
                </a:solidFill>
                <a:cs typeface="Calibri"/>
              </a:rPr>
              <a:t>Dynamic DMPs</a:t>
            </a:r>
          </a:p>
        </p:txBody>
      </p:sp>
    </p:spTree>
    <p:extLst>
      <p:ext uri="{BB962C8B-B14F-4D97-AF65-F5344CB8AC3E}">
        <p14:creationId xmlns:p14="http://schemas.microsoft.com/office/powerpoint/2010/main" val="261327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73EE9EE8-6EB5-4D45-84FD-69949C2B9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19" y="1237656"/>
            <a:ext cx="1708272" cy="1138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5A3514-5522-4C77-A09C-56B685A59B11}"/>
              </a:ext>
            </a:extLst>
          </p:cNvPr>
          <p:cNvSpPr txBox="1"/>
          <p:nvPr/>
        </p:nvSpPr>
        <p:spPr>
          <a:xfrm>
            <a:off x="249338" y="4552547"/>
            <a:ext cx="8517818" cy="108491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2005/10/30:</a:t>
            </a:r>
            <a:r>
              <a:rPr lang="en-US" sz="3000" dirty="0">
                <a:solidFill>
                  <a:srgbClr val="C00000"/>
                </a:solidFill>
              </a:rPr>
              <a:t> </a:t>
            </a:r>
            <a:endParaRPr lang="en-US" sz="3000">
              <a:solidFill>
                <a:srgbClr val="C00000"/>
              </a:solidFill>
            </a:endParaRPr>
          </a:p>
          <a:p>
            <a:r>
              <a:rPr lang="en-US" sz="3600" dirty="0">
                <a:solidFill>
                  <a:srgbClr val="C00000"/>
                </a:solidFill>
              </a:rPr>
              <a:t>Fire destroys Southampton research </a:t>
            </a:r>
            <a:r>
              <a:rPr lang="en-US" sz="3600" dirty="0" err="1">
                <a:solidFill>
                  <a:srgbClr val="C00000"/>
                </a:solidFill>
              </a:rPr>
              <a:t>centre</a:t>
            </a:r>
            <a:endParaRPr lang="en-US" sz="3600">
              <a:solidFill>
                <a:srgbClr val="C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89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C8F5EA-136D-41A3-9F54-907A90D26EED}"/>
              </a:ext>
            </a:extLst>
          </p:cNvPr>
          <p:cNvSpPr txBox="1"/>
          <p:nvPr/>
        </p:nvSpPr>
        <p:spPr>
          <a:xfrm>
            <a:off x="1149913" y="248924"/>
            <a:ext cx="6778163" cy="236988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dirty="0"/>
              <a:t>Interoperable DMPs:</a:t>
            </a:r>
            <a:r>
              <a:rPr lang="en-US" sz="4400" dirty="0"/>
              <a:t> to exchange information between research systems</a:t>
            </a:r>
            <a:endParaRPr lang="en-US" sz="4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799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0105E7-FA32-4EFB-B246-012F3F8FE063}"/>
              </a:ext>
            </a:extLst>
          </p:cNvPr>
          <p:cNvSpPr txBox="1"/>
          <p:nvPr/>
        </p:nvSpPr>
        <p:spPr>
          <a:xfrm>
            <a:off x="6368783" y="1331401"/>
            <a:ext cx="2430584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ORCID IDs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CB127-6784-4CC7-8C96-7680CAD13AE1}"/>
              </a:ext>
            </a:extLst>
          </p:cNvPr>
          <p:cNvSpPr txBox="1"/>
          <p:nvPr/>
        </p:nvSpPr>
        <p:spPr>
          <a:xfrm>
            <a:off x="409048" y="234017"/>
            <a:ext cx="8357469" cy="92333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/>
              <a:t>Persistent identifiers in DMPs</a:t>
            </a:r>
            <a:endParaRPr lang="en-US" sz="54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53871D-9D3C-4AD3-A27B-CA340B7FEEA5}"/>
              </a:ext>
            </a:extLst>
          </p:cNvPr>
          <p:cNvSpPr txBox="1"/>
          <p:nvPr/>
        </p:nvSpPr>
        <p:spPr>
          <a:xfrm>
            <a:off x="6368784" y="3107377"/>
            <a:ext cx="2430584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cs typeface="Calibri"/>
              </a:rPr>
              <a:t>Grant IDs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D2DC2-D2CF-4B42-AFEA-A31D2613249C}"/>
              </a:ext>
            </a:extLst>
          </p:cNvPr>
          <p:cNvSpPr txBox="1"/>
          <p:nvPr/>
        </p:nvSpPr>
        <p:spPr>
          <a:xfrm>
            <a:off x="6368784" y="3999918"/>
            <a:ext cx="2430584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cs typeface="Calibri"/>
              </a:rPr>
              <a:t>Org IDs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64945-D6ED-4FE8-B443-F2A26B6510C6}"/>
              </a:ext>
            </a:extLst>
          </p:cNvPr>
          <p:cNvSpPr txBox="1"/>
          <p:nvPr/>
        </p:nvSpPr>
        <p:spPr>
          <a:xfrm>
            <a:off x="6368785" y="2214835"/>
            <a:ext cx="2430584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Funder IDs</a:t>
            </a:r>
            <a:endParaRPr lang="en-US" sz="4000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90811E-3FF2-49E8-934D-768E0A6C92D9}"/>
              </a:ext>
            </a:extLst>
          </p:cNvPr>
          <p:cNvSpPr txBox="1"/>
          <p:nvPr/>
        </p:nvSpPr>
        <p:spPr>
          <a:xfrm>
            <a:off x="6396106" y="5785003"/>
            <a:ext cx="2430584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cs typeface="Calibri"/>
              </a:rPr>
              <a:t>DOIs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4F642-65AD-4080-A0DA-5758156A0A25}"/>
              </a:ext>
            </a:extLst>
          </p:cNvPr>
          <p:cNvSpPr txBox="1"/>
          <p:nvPr/>
        </p:nvSpPr>
        <p:spPr>
          <a:xfrm>
            <a:off x="6368783" y="4901568"/>
            <a:ext cx="2430584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Repo 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5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5D034E-34EC-4C1B-9C51-A85F8B569382}"/>
              </a:ext>
            </a:extLst>
          </p:cNvPr>
          <p:cNvSpPr txBox="1"/>
          <p:nvPr/>
        </p:nvSpPr>
        <p:spPr>
          <a:xfrm>
            <a:off x="1092037" y="157537"/>
            <a:ext cx="6912557" cy="1569660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 dirty="0">
                <a:cs typeface="Calibri"/>
              </a:rPr>
              <a:t>Public DMPs</a:t>
            </a:r>
          </a:p>
        </p:txBody>
      </p:sp>
    </p:spTree>
    <p:extLst>
      <p:ext uri="{BB962C8B-B14F-4D97-AF65-F5344CB8AC3E}">
        <p14:creationId xmlns:p14="http://schemas.microsoft.com/office/powerpoint/2010/main" val="565998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1364DF-0B27-4AD9-97F9-1BDF792A6576}"/>
              </a:ext>
            </a:extLst>
          </p:cNvPr>
          <p:cNvSpPr/>
          <p:nvPr/>
        </p:nvSpPr>
        <p:spPr>
          <a:xfrm>
            <a:off x="626601" y="840629"/>
            <a:ext cx="7914477" cy="4635752"/>
          </a:xfrm>
          <a:prstGeom prst="rect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094FA-C947-4337-BF24-58E187F058DF}"/>
              </a:ext>
            </a:extLst>
          </p:cNvPr>
          <p:cNvSpPr txBox="1"/>
          <p:nvPr/>
        </p:nvSpPr>
        <p:spPr>
          <a:xfrm>
            <a:off x="776991" y="972241"/>
            <a:ext cx="7496450" cy="4439677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rgbClr val="FFFFFF"/>
                </a:solidFill>
                <a:cs typeface="Calibri"/>
              </a:rPr>
              <a:t>Part two:</a:t>
            </a:r>
            <a:endParaRPr lang="en-US" sz="4400">
              <a:cs typeface="Calibri"/>
            </a:endParaRPr>
          </a:p>
          <a:p>
            <a:r>
              <a:rPr lang="en-US" sz="8000">
                <a:solidFill>
                  <a:srgbClr val="FFFFFF"/>
                </a:solidFill>
                <a:latin typeface="Franklin Gothic Demi"/>
                <a:cs typeface="Calibri"/>
              </a:rPr>
              <a:t>MANAGING</a:t>
            </a:r>
            <a:endParaRPr lang="en-US" sz="8000" dirty="0">
              <a:solidFill>
                <a:srgbClr val="000000"/>
              </a:solidFill>
              <a:latin typeface="Franklin Gothic Demi"/>
              <a:cs typeface="Calibri"/>
            </a:endParaRPr>
          </a:p>
          <a:p>
            <a:r>
              <a:rPr lang="en-US" sz="8000">
                <a:solidFill>
                  <a:srgbClr val="FFFFFF"/>
                </a:solidFill>
                <a:latin typeface="Franklin Gothic Demi"/>
                <a:cs typeface="Calibri"/>
              </a:rPr>
              <a:t>ACTIVE</a:t>
            </a:r>
            <a:endParaRPr lang="en-US" sz="8000">
              <a:solidFill>
                <a:srgbClr val="000000"/>
              </a:solidFill>
              <a:latin typeface="Franklin Gothic Demi"/>
              <a:cs typeface="Calibri"/>
            </a:endParaRPr>
          </a:p>
          <a:p>
            <a:r>
              <a:rPr lang="en-US" sz="8000">
                <a:solidFill>
                  <a:srgbClr val="FFFFFF"/>
                </a:solidFill>
                <a:latin typeface="Franklin Gothic Demi"/>
                <a:cs typeface="Calibri"/>
              </a:rPr>
              <a:t>DATA</a:t>
            </a:r>
            <a:endParaRPr lang="en-US" sz="8000">
              <a:latin typeface="Franklin Gothic Dem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173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3BDC4E-7BD5-4EF8-8236-B3DDA4097B5C}"/>
              </a:ext>
            </a:extLst>
          </p:cNvPr>
          <p:cNvSpPr txBox="1"/>
          <p:nvPr/>
        </p:nvSpPr>
        <p:spPr>
          <a:xfrm>
            <a:off x="5237622" y="3101929"/>
            <a:ext cx="3241429" cy="2862322"/>
          </a:xfrm>
          <a:prstGeom prst="rect">
            <a:avLst/>
          </a:prstGeom>
          <a:solidFill>
            <a:srgbClr val="0070C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Personal</a:t>
            </a:r>
            <a:endParaRPr lang="en-US" sz="6000" dirty="0">
              <a:solidFill>
                <a:schemeClr val="bg1"/>
              </a:solidFill>
              <a:cs typeface="Calibri"/>
            </a:endParaRPr>
          </a:p>
          <a:p>
            <a:r>
              <a:rPr lang="en-US" sz="6000" dirty="0">
                <a:solidFill>
                  <a:schemeClr val="bg1"/>
                </a:solidFill>
                <a:cs typeface="Calibri"/>
              </a:rPr>
              <a:t>Research</a:t>
            </a:r>
          </a:p>
          <a:p>
            <a:r>
              <a:rPr lang="en-US" sz="6000">
                <a:solidFill>
                  <a:schemeClr val="bg1"/>
                </a:solidFill>
                <a:cs typeface="Calibri"/>
              </a:rPr>
              <a:t>Storage</a:t>
            </a: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342CC51-4A82-4684-A5D7-D12E99534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84" y="247621"/>
            <a:ext cx="2743200" cy="154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11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3BDC4E-7BD5-4EF8-8236-B3DDA4097B5C}"/>
              </a:ext>
            </a:extLst>
          </p:cNvPr>
          <p:cNvSpPr txBox="1"/>
          <p:nvPr/>
        </p:nvSpPr>
        <p:spPr>
          <a:xfrm>
            <a:off x="5237622" y="3101929"/>
            <a:ext cx="3241429" cy="286232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Shared</a:t>
            </a:r>
            <a:endParaRPr lang="en-US" sz="6000">
              <a:solidFill>
                <a:schemeClr val="bg1"/>
              </a:solidFill>
              <a:cs typeface="Calibri"/>
            </a:endParaRPr>
          </a:p>
          <a:p>
            <a:r>
              <a:rPr lang="en-US" sz="6000" dirty="0">
                <a:solidFill>
                  <a:schemeClr val="bg1"/>
                </a:solidFill>
                <a:cs typeface="Calibri"/>
              </a:rPr>
              <a:t>Research</a:t>
            </a:r>
          </a:p>
          <a:p>
            <a:r>
              <a:rPr lang="en-US" sz="6000">
                <a:solidFill>
                  <a:schemeClr val="bg1"/>
                </a:solidFill>
                <a:cs typeface="Calibri"/>
              </a:rPr>
              <a:t>Storage</a:t>
            </a: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342CC51-4A82-4684-A5D7-D12E99534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84" y="247621"/>
            <a:ext cx="2743200" cy="154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698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33C0532-73A8-4D15-94DE-2142C8641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5200"/>
            <a:ext cx="9155501" cy="57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64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B8D9AF-116E-4C4F-8A7A-2F9B95E8FF16}"/>
              </a:ext>
            </a:extLst>
          </p:cNvPr>
          <p:cNvSpPr txBox="1"/>
          <p:nvPr/>
        </p:nvSpPr>
        <p:spPr>
          <a:xfrm>
            <a:off x="349729" y="194902"/>
            <a:ext cx="8453646" cy="156966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FFFFFF"/>
                </a:solidFill>
                <a:cs typeface="Calibri"/>
              </a:rPr>
              <a:t>Durham University (DU) Box:</a:t>
            </a:r>
          </a:p>
          <a:p>
            <a:r>
              <a:rPr lang="en-US" sz="4800">
                <a:solidFill>
                  <a:srgbClr val="FFFFFF"/>
                </a:solidFill>
                <a:cs typeface="Calibri"/>
              </a:rPr>
              <a:t>Cloud storage for research</a:t>
            </a: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C14C8D3-A18C-41CB-9796-DB46E10E4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30" y="1803893"/>
            <a:ext cx="8453645" cy="49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60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9440E6F-74A1-4887-AC12-454ECA40F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62" y="406400"/>
            <a:ext cx="1766276" cy="1766276"/>
          </a:xfrm>
          <a:prstGeom prst="rect">
            <a:avLst/>
          </a:prstGeom>
        </p:spPr>
      </p:pic>
      <p:pic>
        <p:nvPicPr>
          <p:cNvPr id="11" name="Picture 1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898A38FE-2BE0-4F35-9229-97C79B07B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707" y="406400"/>
            <a:ext cx="1776046" cy="1766276"/>
          </a:xfrm>
          <a:prstGeom prst="rect">
            <a:avLst/>
          </a:prstGeom>
        </p:spPr>
      </p:pic>
      <p:pic>
        <p:nvPicPr>
          <p:cNvPr id="13" name="Picture 13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3CCD2631-6029-4D6F-8618-B391642C9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39" y="4578839"/>
            <a:ext cx="1764324" cy="1783862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31ED1CA3-925D-4D4A-BF47-57DDCDB3B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544" y="4595376"/>
            <a:ext cx="1792977" cy="17747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9EE6D2-C447-4DE0-B3E0-BF169FEA20B8}"/>
              </a:ext>
            </a:extLst>
          </p:cNvPr>
          <p:cNvSpPr txBox="1"/>
          <p:nvPr/>
        </p:nvSpPr>
        <p:spPr>
          <a:xfrm>
            <a:off x="2633784" y="3239476"/>
            <a:ext cx="3915505" cy="230832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/>
              <a:t>Dropbox</a:t>
            </a:r>
            <a:endParaRPr lang="en-US" sz="3600">
              <a:cs typeface="Calibri"/>
            </a:endParaRPr>
          </a:p>
          <a:p>
            <a:r>
              <a:rPr lang="en-US" sz="3600">
                <a:cs typeface="Calibri"/>
              </a:rPr>
              <a:t>Google drive</a:t>
            </a:r>
          </a:p>
          <a:p>
            <a:r>
              <a:rPr lang="en-US" sz="3600">
                <a:cs typeface="Calibri"/>
              </a:rPr>
              <a:t>Apple iCloud</a:t>
            </a:r>
          </a:p>
          <a:p>
            <a:r>
              <a:rPr lang="en-US" sz="3600">
                <a:cs typeface="Calibri"/>
              </a:rPr>
              <a:t>Microsoft Onedrive</a:t>
            </a:r>
            <a:endParaRPr lang="en-US" sz="3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60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1364DF-0B27-4AD9-97F9-1BDF792A6576}"/>
              </a:ext>
            </a:extLst>
          </p:cNvPr>
          <p:cNvSpPr/>
          <p:nvPr/>
        </p:nvSpPr>
        <p:spPr>
          <a:xfrm>
            <a:off x="626601" y="840629"/>
            <a:ext cx="7914477" cy="4635752"/>
          </a:xfrm>
          <a:prstGeom prst="rect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094FA-C947-4337-BF24-58E187F058DF}"/>
              </a:ext>
            </a:extLst>
          </p:cNvPr>
          <p:cNvSpPr txBox="1"/>
          <p:nvPr/>
        </p:nvSpPr>
        <p:spPr>
          <a:xfrm>
            <a:off x="776991" y="972241"/>
            <a:ext cx="7496450" cy="4439677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rgbClr val="FFFFFF"/>
                </a:solidFill>
                <a:cs typeface="Calibri"/>
              </a:rPr>
              <a:t>Part three:</a:t>
            </a:r>
            <a:endParaRPr lang="en-US" sz="4400">
              <a:cs typeface="Calibri"/>
            </a:endParaRPr>
          </a:p>
          <a:p>
            <a:r>
              <a:rPr lang="en-US" sz="8000">
                <a:solidFill>
                  <a:srgbClr val="FFFFFF"/>
                </a:solidFill>
                <a:latin typeface="Franklin Gothic Demi"/>
                <a:cs typeface="Calibri"/>
              </a:rPr>
              <a:t>SHARING &amp;</a:t>
            </a:r>
            <a:endParaRPr lang="en-US"/>
          </a:p>
          <a:p>
            <a:r>
              <a:rPr lang="en-US" sz="8000">
                <a:solidFill>
                  <a:srgbClr val="FFFFFF"/>
                </a:solidFill>
                <a:latin typeface="Franklin Gothic Demi"/>
                <a:cs typeface="Calibri"/>
              </a:rPr>
              <a:t>PRESERVING</a:t>
            </a:r>
            <a:endParaRPr lang="en-US" sz="8000" dirty="0">
              <a:solidFill>
                <a:srgbClr val="FFFFFF"/>
              </a:solidFill>
              <a:latin typeface="Franklin Gothic Demi"/>
              <a:cs typeface="Calibri"/>
            </a:endParaRPr>
          </a:p>
          <a:p>
            <a:r>
              <a:rPr lang="en-US" sz="8000">
                <a:solidFill>
                  <a:srgbClr val="FFFFFF"/>
                </a:solidFill>
                <a:latin typeface="Franklin Gothic Demi"/>
                <a:cs typeface="Calibri"/>
              </a:rPr>
              <a:t>DATA</a:t>
            </a:r>
            <a:endParaRPr lang="en-US" sz="8000">
              <a:latin typeface="Franklin Gothic Dem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8466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96000" r="-9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C459C6A0-BFB4-4541-8AA1-E9B93456F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05" y="363328"/>
            <a:ext cx="1334862" cy="901991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967C9968-17EA-48CC-946A-41F00D6FDC5F}"/>
              </a:ext>
            </a:extLst>
          </p:cNvPr>
          <p:cNvSpPr txBox="1"/>
          <p:nvPr/>
        </p:nvSpPr>
        <p:spPr>
          <a:xfrm>
            <a:off x="3738556" y="366534"/>
            <a:ext cx="5118709" cy="193899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50" dirty="0">
                <a:solidFill>
                  <a:schemeClr val="bg1"/>
                </a:solidFill>
              </a:rPr>
              <a:t>Estimated damage to </a:t>
            </a:r>
            <a:r>
              <a:rPr lang="en-US" sz="4050">
                <a:solidFill>
                  <a:schemeClr val="bg1"/>
                </a:solidFill>
              </a:rPr>
              <a:t>Mountbatten Building: </a:t>
            </a:r>
            <a:r>
              <a:rPr lang="en-US" sz="4050" dirty="0">
                <a:solidFill>
                  <a:schemeClr val="bg1"/>
                </a:solidFill>
              </a:rPr>
              <a:t>£50 million</a:t>
            </a:r>
            <a:endParaRPr lang="en-US" sz="405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767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2103EC-17E6-41C2-926D-4CC58E398165}"/>
              </a:ext>
            </a:extLst>
          </p:cNvPr>
          <p:cNvSpPr txBox="1"/>
          <p:nvPr/>
        </p:nvSpPr>
        <p:spPr>
          <a:xfrm>
            <a:off x="2193391" y="1615333"/>
            <a:ext cx="4631034" cy="25545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Barriers to sharing</a:t>
            </a:r>
            <a:endParaRPr lang="en-US" sz="80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62161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934531-EF2F-47F1-BC97-BB3AE4327DB9}"/>
              </a:ext>
            </a:extLst>
          </p:cNvPr>
          <p:cNvSpPr txBox="1"/>
          <p:nvPr/>
        </p:nvSpPr>
        <p:spPr>
          <a:xfrm>
            <a:off x="548140" y="5141397"/>
            <a:ext cx="8047447" cy="1323439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Benefits of</a:t>
            </a:r>
            <a:r>
              <a:rPr lang="en-US" sz="8000" dirty="0">
                <a:solidFill>
                  <a:schemeClr val="bg1"/>
                </a:solidFill>
                <a:cs typeface="Calibri"/>
              </a:rPr>
              <a:t> sharing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40F5A-50A1-430A-93AA-E3F50797B264}"/>
              </a:ext>
            </a:extLst>
          </p:cNvPr>
          <p:cNvSpPr txBox="1"/>
          <p:nvPr/>
        </p:nvSpPr>
        <p:spPr>
          <a:xfrm>
            <a:off x="373644" y="587840"/>
            <a:ext cx="4163401" cy="230832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"69 % increase</a:t>
            </a:r>
            <a:endParaRPr lang="en-US" sz="4800" dirty="0">
              <a:solidFill>
                <a:srgbClr val="FFFFFF"/>
              </a:solidFill>
              <a:cs typeface="Calibri"/>
            </a:endParaRPr>
          </a:p>
          <a:p>
            <a:r>
              <a:rPr lang="en-US" sz="4800" dirty="0">
                <a:solidFill>
                  <a:srgbClr val="FFFFFF"/>
                </a:solidFill>
              </a:rPr>
              <a:t>in citations" -- Piwowar et al.</a:t>
            </a:r>
            <a:endParaRPr lang="en-US" sz="48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2236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E2101F-E8A1-4F12-B941-9D91CE3F8645}"/>
              </a:ext>
            </a:extLst>
          </p:cNvPr>
          <p:cNvSpPr txBox="1"/>
          <p:nvPr/>
        </p:nvSpPr>
        <p:spPr>
          <a:xfrm>
            <a:off x="357556" y="552938"/>
            <a:ext cx="8458198" cy="923330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Preparation and organisation</a:t>
            </a:r>
            <a:endParaRPr lang="en-US" sz="54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CFFFE-6049-4A89-B49E-7DD82BD6DF9B}"/>
              </a:ext>
            </a:extLst>
          </p:cNvPr>
          <p:cNvSpPr txBox="1"/>
          <p:nvPr/>
        </p:nvSpPr>
        <p:spPr>
          <a:xfrm>
            <a:off x="3519164" y="2863419"/>
            <a:ext cx="5293319" cy="646331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cs typeface="Calibri"/>
              </a:rPr>
              <a:t>Ensure accessibility of files</a:t>
            </a:r>
            <a:endParaRPr lang="en-US" sz="36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FC63EF-A18B-4D91-AFF4-B23ABBFA7903}"/>
              </a:ext>
            </a:extLst>
          </p:cNvPr>
          <p:cNvSpPr txBox="1"/>
          <p:nvPr/>
        </p:nvSpPr>
        <p:spPr>
          <a:xfrm>
            <a:off x="3519165" y="3683101"/>
            <a:ext cx="5293319" cy="646331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cs typeface="Calibri"/>
              </a:rPr>
              <a:t>Descriptive file names</a:t>
            </a:r>
            <a:endParaRPr lang="en-US" sz="36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CC96FA-5695-4112-A8BC-02B23152C1E7}"/>
              </a:ext>
            </a:extLst>
          </p:cNvPr>
          <p:cNvSpPr txBox="1"/>
          <p:nvPr/>
        </p:nvSpPr>
        <p:spPr>
          <a:xfrm>
            <a:off x="3519164" y="4502783"/>
            <a:ext cx="5293319" cy="646331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cs typeface="Calibri"/>
              </a:rPr>
              <a:t>Logical file structure</a:t>
            </a:r>
            <a:endParaRPr lang="en-US" sz="36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415ED0-9DC8-4D43-974B-CCB64DC60857}"/>
              </a:ext>
            </a:extLst>
          </p:cNvPr>
          <p:cNvSpPr txBox="1"/>
          <p:nvPr/>
        </p:nvSpPr>
        <p:spPr>
          <a:xfrm>
            <a:off x="3519165" y="2071062"/>
            <a:ext cx="5293319" cy="646331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cs typeface="Calibri"/>
              </a:rPr>
              <a:t>Provide all necessary files</a:t>
            </a:r>
            <a:endParaRPr lang="en-US" sz="36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387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3583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23650-2838-4DB2-BDCB-C0D7E8AB670E}"/>
              </a:ext>
            </a:extLst>
          </p:cNvPr>
          <p:cNvSpPr txBox="1"/>
          <p:nvPr/>
        </p:nvSpPr>
        <p:spPr>
          <a:xfrm>
            <a:off x="106879" y="6475907"/>
            <a:ext cx="898421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/>
              <a:t>Illustration by </a:t>
            </a:r>
            <a:r>
              <a:rPr lang="en-US" sz="1100" dirty="0">
                <a:ea typeface="+mn-lt"/>
                <a:cs typeface="+mn-lt"/>
              </a:rPr>
              <a:t>Pampel, Vierkant, Scholze, Bertelmann, Kindling, Klump et al is licenced under CC BY SA.  DOI: 10.1371/journal.pone.0078080 (pre-print).</a:t>
            </a:r>
            <a:endParaRPr lang="en-US" sz="11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F9C62C-6C4D-462B-865E-6C96B6D1675A}"/>
              </a:ext>
            </a:extLst>
          </p:cNvPr>
          <p:cNvSpPr txBox="1"/>
          <p:nvPr/>
        </p:nvSpPr>
        <p:spPr>
          <a:xfrm>
            <a:off x="2116599" y="94719"/>
            <a:ext cx="4373455" cy="1015663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/>
              <a:t>Data deposit</a:t>
            </a:r>
            <a:endParaRPr lang="en-US" sz="6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0734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180559-C3BD-4141-AED0-157622FC5519}"/>
              </a:ext>
            </a:extLst>
          </p:cNvPr>
          <p:cNvSpPr txBox="1"/>
          <p:nvPr/>
        </p:nvSpPr>
        <p:spPr>
          <a:xfrm>
            <a:off x="3642" y="2508224"/>
            <a:ext cx="5584762" cy="193899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Durham research data repository</a:t>
            </a:r>
            <a:endParaRPr lang="en-US" sz="60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45471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device&#10;&#10;Description generated with high confidence">
            <a:extLst>
              <a:ext uri="{FF2B5EF4-FFF2-40B4-BE49-F238E27FC236}">
                <a16:creationId xmlns:a16="http://schemas.microsoft.com/office/drawing/2014/main" id="{D8B936B4-244F-48D5-907C-97846AF7B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63" y="666687"/>
            <a:ext cx="3025536" cy="124944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9F8364E-C912-4662-8EF4-AB85D6D0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07" y="334669"/>
            <a:ext cx="3435376" cy="787875"/>
          </a:xfrm>
          <a:prstGeom prst="rect">
            <a:avLst/>
          </a:prstGeom>
        </p:spPr>
      </p:pic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3BEBB02-E40F-4AD8-BE78-5CAA8587C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79" y="2700892"/>
            <a:ext cx="6923574" cy="41611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D0E96B-B318-4ECB-B7EE-DC7F1D30250B}"/>
              </a:ext>
            </a:extLst>
          </p:cNvPr>
          <p:cNvSpPr txBox="1"/>
          <p:nvPr/>
        </p:nvSpPr>
        <p:spPr>
          <a:xfrm>
            <a:off x="4785118" y="222225"/>
            <a:ext cx="4045581" cy="1938992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Data review procedures</a:t>
            </a:r>
            <a:endParaRPr lang="en-US" sz="60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11804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BAF52-0F33-4E9E-87EF-C22A5648BEE3}"/>
              </a:ext>
            </a:extLst>
          </p:cNvPr>
          <p:cNvSpPr txBox="1"/>
          <p:nvPr/>
        </p:nvSpPr>
        <p:spPr>
          <a:xfrm>
            <a:off x="405894" y="251571"/>
            <a:ext cx="564465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a typeface="+mn-lt"/>
                <a:cs typeface="+mn-lt"/>
              </a:rPr>
              <a:t>Data citation</a:t>
            </a:r>
            <a:endParaRPr lang="en-US" sz="7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D890B7-24F6-4868-AE45-245339572582}"/>
              </a:ext>
            </a:extLst>
          </p:cNvPr>
          <p:cNvSpPr txBox="1"/>
          <p:nvPr/>
        </p:nvSpPr>
        <p:spPr>
          <a:xfrm>
            <a:off x="405894" y="3466543"/>
            <a:ext cx="8440682" cy="2246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+mn-lt"/>
                <a:cs typeface="+mn-lt"/>
              </a:rPr>
              <a:t>Example:</a:t>
            </a:r>
          </a:p>
          <a:p>
            <a:r>
              <a:rPr lang="en-US" sz="2800" dirty="0">
                <a:ea typeface="+mn-lt"/>
                <a:cs typeface="+mn-lt"/>
              </a:rPr>
              <a:t>Breckon, T; </a:t>
            </a:r>
            <a:r>
              <a:rPr lang="en-US" sz="2800" dirty="0" err="1">
                <a:ea typeface="+mn-lt"/>
                <a:cs typeface="+mn-lt"/>
              </a:rPr>
              <a:t>Tiancheng</a:t>
            </a:r>
            <a:r>
              <a:rPr lang="en-US" sz="2800" dirty="0">
                <a:ea typeface="+mn-lt"/>
                <a:cs typeface="+mn-lt"/>
              </a:rPr>
              <a:t>, G (2018): Pretrained neural network models for Guo 2018 study,  TensorFlow format.  Durham University.  (dataset).</a:t>
            </a:r>
            <a:endParaRPr lang="en-US" sz="2800">
              <a:cs typeface="Calibri"/>
            </a:endParaRPr>
          </a:p>
          <a:p>
            <a:r>
              <a:rPr lang="en-US" sz="2800" dirty="0">
                <a:ea typeface="+mn-lt"/>
                <a:cs typeface="+mn-lt"/>
              </a:rPr>
              <a:t>DOI:  </a:t>
            </a:r>
            <a:r>
              <a:rPr lang="en-US" sz="2800" dirty="0">
                <a:ea typeface="+mn-lt"/>
                <a:cs typeface="+mn-lt"/>
                <a:hlinkClick r:id="rId3"/>
              </a:rPr>
              <a:t>http://doi.org/10.15128/r23j333226h</a:t>
            </a:r>
            <a:endParaRPr lang="en-US" sz="28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D48165-F633-4E2E-9B35-D5BBF10E6F9A}"/>
              </a:ext>
            </a:extLst>
          </p:cNvPr>
          <p:cNvSpPr txBox="1"/>
          <p:nvPr/>
        </p:nvSpPr>
        <p:spPr>
          <a:xfrm>
            <a:off x="404376" y="6014639"/>
            <a:ext cx="842632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Source: </a:t>
            </a:r>
            <a:r>
              <a:rPr lang="en-US" dirty="0">
                <a:ea typeface="+mn-lt"/>
                <a:cs typeface="+mn-lt"/>
              </a:rPr>
              <a:t>Metadata Schema Documentation for the Publication and Citation of Research Data, version 4.1.  DOI:  </a:t>
            </a:r>
            <a:r>
              <a:rPr lang="en-US" dirty="0">
                <a:ea typeface="+mn-lt"/>
                <a:cs typeface="+mn-lt"/>
                <a:hlinkClick r:id="rId4"/>
              </a:rPr>
              <a:t>http://doi.org/10.5438/0014</a:t>
            </a:r>
            <a:endParaRPr lang="en-US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3B475-8B34-46D9-9D25-B961BC7FC71D}"/>
              </a:ext>
            </a:extLst>
          </p:cNvPr>
          <p:cNvSpPr txBox="1"/>
          <p:nvPr/>
        </p:nvSpPr>
        <p:spPr>
          <a:xfrm>
            <a:off x="404376" y="1752296"/>
            <a:ext cx="8426322" cy="13849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Format:  </a:t>
            </a:r>
            <a:endParaRPr lang="en-US" sz="2800" dirty="0">
              <a:ea typeface="+mn-lt"/>
              <a:cs typeface="+mn-lt"/>
            </a:endParaRPr>
          </a:p>
          <a:p>
            <a:r>
              <a:rPr lang="en-US" sz="2800" dirty="0">
                <a:cs typeface="Calibri"/>
              </a:rPr>
              <a:t>Creator</a:t>
            </a:r>
            <a:r>
              <a:rPr lang="en-US" sz="2800" dirty="0">
                <a:ea typeface="+mn-lt"/>
                <a:cs typeface="+mn-lt"/>
              </a:rPr>
              <a:t> (</a:t>
            </a:r>
            <a:r>
              <a:rPr lang="en-US" sz="2800" dirty="0" err="1">
                <a:ea typeface="+mn-lt"/>
                <a:cs typeface="+mn-lt"/>
              </a:rPr>
              <a:t>PublicationYear</a:t>
            </a:r>
            <a:r>
              <a:rPr lang="en-US" sz="2800" dirty="0">
                <a:ea typeface="+mn-lt"/>
                <a:cs typeface="+mn-lt"/>
              </a:rPr>
              <a:t>):  Title.  Version.  Publisher.</a:t>
            </a:r>
          </a:p>
          <a:p>
            <a:r>
              <a:rPr lang="en-US" sz="2800" dirty="0">
                <a:ea typeface="+mn-lt"/>
                <a:cs typeface="+mn-lt"/>
              </a:rPr>
              <a:t>(</a:t>
            </a:r>
            <a:r>
              <a:rPr lang="en-US" sz="2800" dirty="0" err="1">
                <a:ea typeface="+mn-lt"/>
                <a:cs typeface="+mn-lt"/>
              </a:rPr>
              <a:t>resourceTypeGeneral</a:t>
            </a:r>
            <a:r>
              <a:rPr lang="en-US" sz="2800" dirty="0">
                <a:ea typeface="+mn-lt"/>
                <a:cs typeface="+mn-lt"/>
              </a:rPr>
              <a:t>).  Persistent </a:t>
            </a:r>
            <a:r>
              <a:rPr lang="en-US" sz="2800" dirty="0" err="1">
                <a:ea typeface="+mn-lt"/>
                <a:cs typeface="+mn-lt"/>
              </a:rPr>
              <a:t>identifer</a:t>
            </a:r>
            <a:endParaRPr lang="en-US" sz="28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71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A599B9-86D8-43B5-B989-79EEE28C16F4}"/>
              </a:ext>
            </a:extLst>
          </p:cNvPr>
          <p:cNvSpPr txBox="1"/>
          <p:nvPr/>
        </p:nvSpPr>
        <p:spPr>
          <a:xfrm>
            <a:off x="230554" y="64477"/>
            <a:ext cx="464819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/>
              <a:t>Exceptions to sharing</a:t>
            </a:r>
            <a:endParaRPr lang="en-US" sz="72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E9B1F-C9E2-423F-9500-B178B014CE91}"/>
              </a:ext>
            </a:extLst>
          </p:cNvPr>
          <p:cNvSpPr txBox="1"/>
          <p:nvPr/>
        </p:nvSpPr>
        <p:spPr>
          <a:xfrm>
            <a:off x="231332" y="2908958"/>
            <a:ext cx="4318809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Ethical reasons</a:t>
            </a:r>
            <a:endParaRPr lang="en-US" sz="36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245A4-924F-4749-B045-90227CF6F611}"/>
              </a:ext>
            </a:extLst>
          </p:cNvPr>
          <p:cNvSpPr txBox="1"/>
          <p:nvPr/>
        </p:nvSpPr>
        <p:spPr>
          <a:xfrm>
            <a:off x="231332" y="3765069"/>
            <a:ext cx="4318809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Public safety reasons</a:t>
            </a:r>
            <a:endParaRPr lang="en-US" sz="36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C9394F-1329-450A-8158-C6FAC6FE9994}"/>
              </a:ext>
            </a:extLst>
          </p:cNvPr>
          <p:cNvSpPr txBox="1"/>
          <p:nvPr/>
        </p:nvSpPr>
        <p:spPr>
          <a:xfrm>
            <a:off x="231332" y="4639396"/>
            <a:ext cx="4318809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Commercial reasons</a:t>
            </a:r>
            <a:endParaRPr lang="en-US" sz="3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83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1364DF-0B27-4AD9-97F9-1BDF792A6576}"/>
              </a:ext>
            </a:extLst>
          </p:cNvPr>
          <p:cNvSpPr/>
          <p:nvPr/>
        </p:nvSpPr>
        <p:spPr>
          <a:xfrm>
            <a:off x="626601" y="840629"/>
            <a:ext cx="7914477" cy="4635752"/>
          </a:xfrm>
          <a:prstGeom prst="rect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094FA-C947-4337-BF24-58E187F058DF}"/>
              </a:ext>
            </a:extLst>
          </p:cNvPr>
          <p:cNvSpPr txBox="1"/>
          <p:nvPr/>
        </p:nvSpPr>
        <p:spPr>
          <a:xfrm>
            <a:off x="776991" y="972241"/>
            <a:ext cx="7496450" cy="4439677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rgbClr val="FFFFFF"/>
                </a:solidFill>
                <a:cs typeface="Calibri"/>
              </a:rPr>
              <a:t>Part four:</a:t>
            </a:r>
            <a:endParaRPr lang="en-US" sz="4400">
              <a:cs typeface="Calibri"/>
            </a:endParaRPr>
          </a:p>
          <a:p>
            <a:r>
              <a:rPr lang="en-US" sz="8000">
                <a:solidFill>
                  <a:srgbClr val="FFFFFF"/>
                </a:solidFill>
                <a:latin typeface="Franklin Gothic Demi"/>
                <a:cs typeface="Calibri"/>
              </a:rPr>
              <a:t>RE-USING</a:t>
            </a:r>
            <a:endParaRPr lang="en-US"/>
          </a:p>
          <a:p>
            <a:r>
              <a:rPr lang="en-US" sz="8000">
                <a:solidFill>
                  <a:srgbClr val="FFFFFF"/>
                </a:solidFill>
                <a:latin typeface="Franklin Gothic Demi"/>
                <a:cs typeface="Calibri"/>
              </a:rPr>
              <a:t>RESEARCH</a:t>
            </a:r>
            <a:endParaRPr lang="en-US" sz="8000" dirty="0">
              <a:solidFill>
                <a:srgbClr val="FFFFFF"/>
              </a:solidFill>
              <a:latin typeface="Franklin Gothic Demi"/>
              <a:cs typeface="Calibri"/>
            </a:endParaRPr>
          </a:p>
          <a:p>
            <a:r>
              <a:rPr lang="en-US" sz="8000">
                <a:solidFill>
                  <a:srgbClr val="FFFFFF"/>
                </a:solidFill>
                <a:latin typeface="Franklin Gothic Demi"/>
                <a:cs typeface="Calibri"/>
              </a:rPr>
              <a:t>DATA</a:t>
            </a:r>
            <a:endParaRPr lang="en-US" sz="8000">
              <a:latin typeface="Franklin Gothic Dem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924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84E49810-5F5C-45AB-9A30-9A16030C2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" y="12978"/>
            <a:ext cx="4965446" cy="6850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40F747-36B9-4648-A9D7-62F84C44F3C6}"/>
              </a:ext>
            </a:extLst>
          </p:cNvPr>
          <p:cNvSpPr txBox="1"/>
          <p:nvPr/>
        </p:nvSpPr>
        <p:spPr>
          <a:xfrm>
            <a:off x="4973530" y="401530"/>
            <a:ext cx="4173088" cy="563231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>
                <a:solidFill>
                  <a:srgbClr val="FFFFFF"/>
                </a:solidFill>
                <a:cs typeface="Calibri"/>
              </a:rPr>
              <a:t>F  I  V  E </a:t>
            </a:r>
            <a:r>
              <a:rPr lang="en-US" sz="8800">
                <a:solidFill>
                  <a:srgbClr val="FFFFFF"/>
                </a:solidFill>
                <a:cs typeface="Calibri"/>
              </a:rPr>
              <a:t>years  </a:t>
            </a:r>
            <a:r>
              <a:rPr lang="en-US" sz="8800" dirty="0">
                <a:solidFill>
                  <a:srgbClr val="FFFFFF"/>
                </a:solidFill>
                <a:cs typeface="Calibri"/>
              </a:rPr>
              <a:t>of research data lost</a:t>
            </a:r>
            <a:endParaRPr lang="en-US" sz="88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63111-AA94-462F-8D71-2F6B691F4B4D}"/>
              </a:ext>
            </a:extLst>
          </p:cNvPr>
          <p:cNvSpPr txBox="1"/>
          <p:nvPr/>
        </p:nvSpPr>
        <p:spPr>
          <a:xfrm>
            <a:off x="5222281" y="6378941"/>
            <a:ext cx="3663064" cy="27699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Photograph by P. Murray-Rust is licenced under CC-BY.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79142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FC9C58-1F38-425F-B281-58ED61356732}"/>
              </a:ext>
            </a:extLst>
          </p:cNvPr>
          <p:cNvSpPr txBox="1"/>
          <p:nvPr/>
        </p:nvSpPr>
        <p:spPr>
          <a:xfrm>
            <a:off x="6203834" y="1002789"/>
            <a:ext cx="2350835" cy="4524315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/>
              <a:t>Answer new question from existing data</a:t>
            </a:r>
            <a:endParaRPr lang="en-US" sz="48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E03493-72F9-4052-8E93-9CA34D8E083C}"/>
              </a:ext>
            </a:extLst>
          </p:cNvPr>
          <p:cNvSpPr txBox="1"/>
          <p:nvPr/>
        </p:nvSpPr>
        <p:spPr>
          <a:xfrm>
            <a:off x="132862" y="152399"/>
            <a:ext cx="2743199" cy="461665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Data re-use #1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10983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949656-4889-4982-90EF-21E48AACA368}"/>
              </a:ext>
            </a:extLst>
          </p:cNvPr>
          <p:cNvSpPr txBox="1"/>
          <p:nvPr/>
        </p:nvSpPr>
        <p:spPr>
          <a:xfrm>
            <a:off x="2081220" y="1354481"/>
            <a:ext cx="495921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/>
              <a:t>Combine data with other existing data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C8B389-378C-4CF5-9CFE-73B3D2472820}"/>
              </a:ext>
            </a:extLst>
          </p:cNvPr>
          <p:cNvSpPr txBox="1"/>
          <p:nvPr/>
        </p:nvSpPr>
        <p:spPr>
          <a:xfrm>
            <a:off x="767862" y="3747476"/>
            <a:ext cx="759850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>
                <a:latin typeface="Matura MT Script Capitals"/>
                <a:cs typeface="Calibri" panose="020F0502020204030204"/>
              </a:rPr>
              <a:t>A + B =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CD7E5E-FFFF-4B13-9CEF-B93DF818A343}"/>
              </a:ext>
            </a:extLst>
          </p:cNvPr>
          <p:cNvSpPr txBox="1"/>
          <p:nvPr/>
        </p:nvSpPr>
        <p:spPr>
          <a:xfrm>
            <a:off x="132862" y="152399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Data re-use #2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6689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F8CC48-F4FB-4C4F-8FCD-1151D0726A00}"/>
              </a:ext>
            </a:extLst>
          </p:cNvPr>
          <p:cNvSpPr txBox="1"/>
          <p:nvPr/>
        </p:nvSpPr>
        <p:spPr>
          <a:xfrm>
            <a:off x="1224369" y="1413798"/>
            <a:ext cx="677493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C00000"/>
                </a:solidFill>
                <a:cs typeface="Calibri"/>
              </a:rPr>
              <a:t>Reproduce or replicate the results of a prior 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72A59-0492-48C5-8B04-DB025A22A7FD}"/>
              </a:ext>
            </a:extLst>
          </p:cNvPr>
          <p:cNvSpPr txBox="1"/>
          <p:nvPr/>
        </p:nvSpPr>
        <p:spPr>
          <a:xfrm>
            <a:off x="132862" y="152399"/>
            <a:ext cx="2743199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Data re-use #3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4368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AA61A84-C9E1-48B1-9DEF-22B7FAEB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883349"/>
            <a:ext cx="8178799" cy="5091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26AA7C-0ED1-4BAC-841C-896D6B9B1A7C}"/>
              </a:ext>
            </a:extLst>
          </p:cNvPr>
          <p:cNvSpPr txBox="1"/>
          <p:nvPr/>
        </p:nvSpPr>
        <p:spPr>
          <a:xfrm>
            <a:off x="358839" y="6460910"/>
            <a:ext cx="8426323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cs typeface="Calibri"/>
              </a:rPr>
              <a:t>Diagram by K. Whitaker is </a:t>
            </a:r>
            <a:r>
              <a:rPr lang="en-US" sz="1200" dirty="0" err="1">
                <a:cs typeface="Calibri"/>
              </a:rPr>
              <a:t>licenced</a:t>
            </a:r>
            <a:r>
              <a:rPr lang="en-US" sz="1200" dirty="0">
                <a:cs typeface="Calibri"/>
              </a:rPr>
              <a:t> under CC BY 4.0.  DOI: </a:t>
            </a:r>
            <a:r>
              <a:rPr lang="en-US" sz="1200" dirty="0">
                <a:ea typeface="+mn-lt"/>
                <a:cs typeface="+mn-lt"/>
              </a:rPr>
              <a:t>https://doi.org/10.6084/m9.figshare.7140050.v2</a:t>
            </a:r>
            <a:endParaRPr lang="en-US" sz="1200" dirty="0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C47FA5-FCCD-4DF4-8465-C4212BE8E216}"/>
              </a:ext>
            </a:extLst>
          </p:cNvPr>
          <p:cNvSpPr/>
          <p:nvPr/>
        </p:nvSpPr>
        <p:spPr>
          <a:xfrm>
            <a:off x="2575621" y="3090198"/>
            <a:ext cx="2595656" cy="9107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9B0843-5ACE-404A-9C92-DC15B32140C7}"/>
              </a:ext>
            </a:extLst>
          </p:cNvPr>
          <p:cNvSpPr/>
          <p:nvPr/>
        </p:nvSpPr>
        <p:spPr>
          <a:xfrm>
            <a:off x="5827023" y="3090198"/>
            <a:ext cx="2595656" cy="9107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F567F2-A7AB-4673-B5CD-429660E27541}"/>
              </a:ext>
            </a:extLst>
          </p:cNvPr>
          <p:cNvSpPr/>
          <p:nvPr/>
        </p:nvSpPr>
        <p:spPr>
          <a:xfrm>
            <a:off x="2575621" y="4665807"/>
            <a:ext cx="2595656" cy="9107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CC658-63FB-4076-A5C9-9E0071939176}"/>
              </a:ext>
            </a:extLst>
          </p:cNvPr>
          <p:cNvSpPr/>
          <p:nvPr/>
        </p:nvSpPr>
        <p:spPr>
          <a:xfrm>
            <a:off x="5827023" y="4665807"/>
            <a:ext cx="2595656" cy="9107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C616879-1CC1-41F1-AD59-46A6322A80B2}"/>
              </a:ext>
            </a:extLst>
          </p:cNvPr>
          <p:cNvCxnSpPr/>
          <p:nvPr/>
        </p:nvCxnSpPr>
        <p:spPr>
          <a:xfrm>
            <a:off x="1018226" y="1796924"/>
            <a:ext cx="3644" cy="16247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623354-49FF-4672-92CA-37AA4457F679}"/>
              </a:ext>
            </a:extLst>
          </p:cNvPr>
          <p:cNvSpPr txBox="1"/>
          <p:nvPr/>
        </p:nvSpPr>
        <p:spPr>
          <a:xfrm>
            <a:off x="301347" y="1366932"/>
            <a:ext cx="160475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/>
              <a:t>Software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78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9BE1C8-ADB0-4329-B198-F140EF94AAF7}"/>
              </a:ext>
            </a:extLst>
          </p:cNvPr>
          <p:cNvSpPr txBox="1"/>
          <p:nvPr/>
        </p:nvSpPr>
        <p:spPr>
          <a:xfrm>
            <a:off x="6224114" y="6424480"/>
            <a:ext cx="2743200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Calibri"/>
              </a:rPr>
              <a:t>Image courtesy of Durham University.</a:t>
            </a:r>
            <a:endParaRPr lang="en-US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39931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F277F7-7DDF-499C-B930-044B982C0FF5}"/>
              </a:ext>
            </a:extLst>
          </p:cNvPr>
          <p:cNvSpPr txBox="1"/>
          <p:nvPr/>
        </p:nvSpPr>
        <p:spPr>
          <a:xfrm>
            <a:off x="194901" y="2316966"/>
            <a:ext cx="6468196" cy="92333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/>
              <a:t>Life-saving guidance</a:t>
            </a:r>
          </a:p>
        </p:txBody>
      </p:sp>
    </p:spTree>
    <p:extLst>
      <p:ext uri="{BB962C8B-B14F-4D97-AF65-F5344CB8AC3E}">
        <p14:creationId xmlns:p14="http://schemas.microsoft.com/office/powerpoint/2010/main" val="7504906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327C1-08C8-40D5-963B-A5D75CDE8CC8}"/>
              </a:ext>
            </a:extLst>
          </p:cNvPr>
          <p:cNvSpPr txBox="1"/>
          <p:nvPr/>
        </p:nvSpPr>
        <p:spPr>
          <a:xfrm>
            <a:off x="887077" y="513667"/>
            <a:ext cx="8107558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>
                <a:cs typeface="Calibri"/>
              </a:rPr>
              <a:t>RDM rules of thumb</a:t>
            </a:r>
            <a:endParaRPr lang="en-US" sz="6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6583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35899-289F-49AE-95F6-831341FED38E}"/>
              </a:ext>
            </a:extLst>
          </p:cNvPr>
          <p:cNvSpPr txBox="1"/>
          <p:nvPr/>
        </p:nvSpPr>
        <p:spPr>
          <a:xfrm>
            <a:off x="362162" y="2490563"/>
            <a:ext cx="8717563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Research Data Management and Sharing MOOC (Massive Open Online Course):  </a:t>
            </a:r>
            <a:r>
              <a:rPr lang="en-US" sz="2000" dirty="0">
                <a:ea typeface="+mn-lt"/>
                <a:cs typeface="+mn-lt"/>
                <a:hlinkClick r:id="rId3"/>
              </a:rPr>
              <a:t>https://www.coursera.org/learn/data-management</a:t>
            </a:r>
            <a:endParaRPr lang="en-US" sz="20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6B59C-E750-4A02-BC1D-C9D7E2062F44}"/>
              </a:ext>
            </a:extLst>
          </p:cNvPr>
          <p:cNvSpPr txBox="1"/>
          <p:nvPr/>
        </p:nvSpPr>
        <p:spPr>
          <a:xfrm>
            <a:off x="357554" y="367323"/>
            <a:ext cx="4960815" cy="101566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dirty="0">
                <a:cs typeface="Calibri"/>
              </a:rPr>
              <a:t>Online training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7C42A-8A1F-4E6E-8405-EEFCCE2CB778}"/>
              </a:ext>
            </a:extLst>
          </p:cNvPr>
          <p:cNvSpPr txBox="1"/>
          <p:nvPr/>
        </p:nvSpPr>
        <p:spPr>
          <a:xfrm>
            <a:off x="362162" y="3672640"/>
            <a:ext cx="8717563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MANTRA:</a:t>
            </a:r>
            <a:endParaRPr lang="en-US" dirty="0"/>
          </a:p>
          <a:p>
            <a:r>
              <a:rPr lang="en-US" sz="2400" dirty="0">
                <a:ea typeface="+mn-lt"/>
                <a:cs typeface="+mn-lt"/>
                <a:hlinkClick r:id="rId4"/>
              </a:rPr>
              <a:t>https://mantra.edina.ac.uk/</a:t>
            </a:r>
            <a:endParaRPr lang="en-US" sz="20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5E75EB-BDB3-42F3-81AF-E3143150741D}"/>
              </a:ext>
            </a:extLst>
          </p:cNvPr>
          <p:cNvSpPr txBox="1"/>
          <p:nvPr/>
        </p:nvSpPr>
        <p:spPr>
          <a:xfrm>
            <a:off x="362161" y="4854716"/>
            <a:ext cx="8717563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FOSTER e-learning platform</a:t>
            </a:r>
            <a:endParaRPr lang="en-US" dirty="0"/>
          </a:p>
          <a:p>
            <a:r>
              <a:rPr lang="en-US" sz="2400" dirty="0">
                <a:ea typeface="+mn-lt"/>
                <a:cs typeface="+mn-lt"/>
                <a:hlinkClick r:id="rId5"/>
              </a:rPr>
              <a:t>https://www.fosteropenscience.eu/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694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CEBE65-C2C2-4B00-BB31-D52DB56D8BEC}"/>
              </a:ext>
            </a:extLst>
          </p:cNvPr>
          <p:cNvSpPr txBox="1"/>
          <p:nvPr/>
        </p:nvSpPr>
        <p:spPr>
          <a:xfrm>
            <a:off x="2216782" y="1132981"/>
            <a:ext cx="4428099" cy="120032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/>
              <a:t>Thank you</a:t>
            </a:r>
            <a:endParaRPr lang="en-US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470882-D44C-4868-B3B3-FFA2B93E9215}"/>
              </a:ext>
            </a:extLst>
          </p:cNvPr>
          <p:cNvSpPr txBox="1"/>
          <p:nvPr/>
        </p:nvSpPr>
        <p:spPr>
          <a:xfrm>
            <a:off x="2216782" y="2771721"/>
            <a:ext cx="4428099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Nicholas </a:t>
            </a:r>
            <a:r>
              <a:rPr lang="en-US" sz="4000" dirty="0"/>
              <a:t>Syrotiuk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AFC68-2329-435F-B6A5-28E71A982A68}"/>
              </a:ext>
            </a:extLst>
          </p:cNvPr>
          <p:cNvSpPr txBox="1"/>
          <p:nvPr/>
        </p:nvSpPr>
        <p:spPr>
          <a:xfrm>
            <a:off x="2216782" y="3670490"/>
            <a:ext cx="4428099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      @DurhamRdm</a:t>
            </a:r>
            <a:endParaRPr lang="en-US" sz="4000" dirty="0">
              <a:cs typeface="Calibri"/>
            </a:endParaRPr>
          </a:p>
        </p:txBody>
      </p:sp>
      <p:pic>
        <p:nvPicPr>
          <p:cNvPr id="5" name="Picture 6" descr="A picture containing ax, pinwheel, tool&#10;&#10;Description generated with high confidence">
            <a:extLst>
              <a:ext uri="{FF2B5EF4-FFF2-40B4-BE49-F238E27FC236}">
                <a16:creationId xmlns:a16="http://schemas.microsoft.com/office/drawing/2014/main" id="{E8E7BE28-5CEE-49B0-80E0-51981BAC8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817" y="3784495"/>
            <a:ext cx="616228" cy="49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261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8BA43E-4A41-4550-B5B1-9CCEB5CF8EA9}"/>
              </a:ext>
            </a:extLst>
          </p:cNvPr>
          <p:cNvSpPr txBox="1"/>
          <p:nvPr/>
        </p:nvSpPr>
        <p:spPr>
          <a:xfrm>
            <a:off x="390351" y="528165"/>
            <a:ext cx="8408108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cs typeface="Calibri"/>
              </a:rPr>
              <a:t>References:</a:t>
            </a:r>
          </a:p>
          <a:p>
            <a:pPr algn="l"/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Vines, T. H., et al. (2014):  "The availability of research data declines rapidly with article age," Current Biology 24(1): 94-97.  DOI: 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  <a:hlinkClick r:id="rId2"/>
              </a:rPr>
              <a:t>https://doi.org/10.1016/j.cub.2013.11.014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Vines, T. H., et al. (2013):  "The availability of research data declines rapidly with article age."  Dryad Digital Repository.  (dataset).  DOI: 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  <a:hlinkClick r:id="rId3"/>
              </a:rPr>
              <a:t>https://doi.org/10.5061/dryad.q3g37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Michener, W. K. (2015): "Ten simple rules for creating a good data management plan," 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PLoS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Computational Biology 11(10): e1004525. DOI:  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  <a:hlinkClick r:id="rId4"/>
              </a:rPr>
              <a:t>https://doi.org/10.1371/journal.pcbi.1004525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Piwowar, H. A., Day, R. S., &amp; </a:t>
            </a:r>
            <a:r>
              <a:rPr lang="en-US" dirty="0" err="1">
                <a:solidFill>
                  <a:schemeClr val="bg1"/>
                </a:solidFill>
                <a:cs typeface="Calibri"/>
              </a:rPr>
              <a:t>Fridsma</a:t>
            </a:r>
            <a:r>
              <a:rPr lang="en-US" dirty="0">
                <a:solidFill>
                  <a:schemeClr val="bg1"/>
                </a:solidFill>
                <a:cs typeface="Calibri"/>
              </a:rPr>
              <a:t>, D. B. (2007):  "Sharing detailed research data is associated with increased citation rate," </a:t>
            </a:r>
            <a:r>
              <a:rPr lang="en-US" dirty="0" err="1">
                <a:solidFill>
                  <a:schemeClr val="bg1"/>
                </a:solidFill>
                <a:cs typeface="Calibri"/>
              </a:rPr>
              <a:t>PLoS</a:t>
            </a:r>
            <a:r>
              <a:rPr lang="en-US" dirty="0">
                <a:solidFill>
                  <a:schemeClr val="bg1"/>
                </a:solidFill>
                <a:cs typeface="Calibri"/>
              </a:rPr>
              <a:t> ONE 2(3): e308.</a:t>
            </a:r>
            <a:endParaRPr lang="en-US" dirty="0">
              <a:solidFill>
                <a:schemeClr val="bg1"/>
              </a:solidFill>
              <a:cs typeface="Calibri"/>
              <a:hlinkClick r:id="rId5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DOI: </a:t>
            </a:r>
            <a:r>
              <a:rPr lang="en-US" dirty="0">
                <a:solidFill>
                  <a:schemeClr val="bg1"/>
                </a:solidFill>
                <a:cs typeface="Calibri"/>
                <a:hlinkClick r:id="rId5"/>
              </a:rPr>
              <a:t>https://doi.org/10.1371/journal.pone.0000308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Fear, K. M. (2013): 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Measuring and Anticipating the Impact of Data Reuse.  Doctoral dissertation.  University of Michigan.  PID:  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  <a:hlinkClick r:id="rId6"/>
              </a:rPr>
              <a:t>http://hdl.handle.net/2027.42/102481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9683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11DC8C95-0113-49EF-9DFD-5B8CA6AB4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28" y="978940"/>
            <a:ext cx="8062021" cy="5100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1803FD-ABC6-4243-842D-BA5C907A2DBF}"/>
              </a:ext>
            </a:extLst>
          </p:cNvPr>
          <p:cNvSpPr txBox="1"/>
          <p:nvPr/>
        </p:nvSpPr>
        <p:spPr>
          <a:xfrm>
            <a:off x="1160303" y="85611"/>
            <a:ext cx="746092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"Availability of research data </a:t>
            </a:r>
            <a:r>
              <a:rPr lang="en-US" sz="3600" dirty="0">
                <a:solidFill>
                  <a:srgbClr val="FFFFFF"/>
                </a:solidFill>
              </a:rPr>
              <a:t>declines rapidly with article age"--Vines et al.</a:t>
            </a:r>
            <a:endParaRPr lang="en-US" sz="3600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FB9C5D-087B-4A4A-AECA-92D8786EA6A1}"/>
              </a:ext>
            </a:extLst>
          </p:cNvPr>
          <p:cNvSpPr txBox="1"/>
          <p:nvPr/>
        </p:nvSpPr>
        <p:spPr>
          <a:xfrm>
            <a:off x="2860574" y="6057330"/>
            <a:ext cx="3881646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Age of paper (years)</a:t>
            </a:r>
            <a:endParaRPr lang="en-US" sz="3200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EDCBD-6FAF-4A0A-A691-4FA0BC51AEBB}"/>
              </a:ext>
            </a:extLst>
          </p:cNvPr>
          <p:cNvSpPr txBox="1"/>
          <p:nvPr/>
        </p:nvSpPr>
        <p:spPr>
          <a:xfrm rot="-5400000">
            <a:off x="-1574813" y="3133800"/>
            <a:ext cx="3881646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Data extant (percent)</a:t>
            </a:r>
            <a:endParaRPr lang="en-US" sz="3200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BB008A-E72D-4A10-A59A-73186FCD159F}"/>
              </a:ext>
            </a:extLst>
          </p:cNvPr>
          <p:cNvSpPr txBox="1"/>
          <p:nvPr/>
        </p:nvSpPr>
        <p:spPr>
          <a:xfrm>
            <a:off x="6886072" y="6424480"/>
            <a:ext cx="234246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cs typeface="Calibri"/>
              </a:rPr>
              <a:t>Image created by N Syrotiuk from the orignal research data and R script.</a:t>
            </a:r>
          </a:p>
        </p:txBody>
      </p:sp>
    </p:spTree>
    <p:extLst>
      <p:ext uri="{BB962C8B-B14F-4D97-AF65-F5344CB8AC3E}">
        <p14:creationId xmlns:p14="http://schemas.microsoft.com/office/powerpoint/2010/main" val="1609414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946549-D82C-4FDA-9D20-90A759ED2F98}"/>
              </a:ext>
            </a:extLst>
          </p:cNvPr>
          <p:cNvSpPr txBox="1"/>
          <p:nvPr/>
        </p:nvSpPr>
        <p:spPr>
          <a:xfrm>
            <a:off x="523124" y="4305852"/>
            <a:ext cx="8026011" cy="807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C00000"/>
                </a:solidFill>
                <a:cs typeface="Calibri"/>
                <a:hlinkClick r:id="rId3"/>
              </a:rPr>
              <a:t>https://padlet.com/sefnyn/rdm</a:t>
            </a:r>
            <a:endParaRPr lang="en-US" sz="4800">
              <a:solidFill>
                <a:srgbClr val="C00000"/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7D27E0-231D-4367-81D3-98C7EFC8DD55}"/>
              </a:ext>
            </a:extLst>
          </p:cNvPr>
          <p:cNvSpPr txBox="1"/>
          <p:nvPr/>
        </p:nvSpPr>
        <p:spPr>
          <a:xfrm>
            <a:off x="7389882" y="140256"/>
            <a:ext cx="1577432" cy="83099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Interactive session</a:t>
            </a:r>
          </a:p>
        </p:txBody>
      </p:sp>
    </p:spTree>
    <p:extLst>
      <p:ext uri="{BB962C8B-B14F-4D97-AF65-F5344CB8AC3E}">
        <p14:creationId xmlns:p14="http://schemas.microsoft.com/office/powerpoint/2010/main" val="759212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1364DF-0B27-4AD9-97F9-1BDF792A6576}"/>
              </a:ext>
            </a:extLst>
          </p:cNvPr>
          <p:cNvSpPr/>
          <p:nvPr/>
        </p:nvSpPr>
        <p:spPr>
          <a:xfrm>
            <a:off x="626601" y="840629"/>
            <a:ext cx="7914477" cy="4635752"/>
          </a:xfrm>
          <a:prstGeom prst="rect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094FA-C947-4337-BF24-58E187F058DF}"/>
              </a:ext>
            </a:extLst>
          </p:cNvPr>
          <p:cNvSpPr txBox="1"/>
          <p:nvPr/>
        </p:nvSpPr>
        <p:spPr>
          <a:xfrm>
            <a:off x="776991" y="972241"/>
            <a:ext cx="7496450" cy="4439677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rgbClr val="FFFFFF"/>
                </a:solidFill>
                <a:cs typeface="Calibri"/>
              </a:rPr>
              <a:t>Part one:</a:t>
            </a:r>
            <a:endParaRPr lang="en-US" sz="4400">
              <a:cs typeface="Calibri"/>
            </a:endParaRPr>
          </a:p>
          <a:p>
            <a:r>
              <a:rPr lang="en-US" sz="8000">
                <a:solidFill>
                  <a:srgbClr val="FFFFFF"/>
                </a:solidFill>
                <a:latin typeface="Franklin Gothic Demi"/>
                <a:cs typeface="Calibri"/>
              </a:rPr>
              <a:t>DATA</a:t>
            </a:r>
            <a:endParaRPr lang="en-US" sz="8000">
              <a:solidFill>
                <a:srgbClr val="000000"/>
              </a:solidFill>
              <a:latin typeface="Franklin Gothic Demi"/>
              <a:cs typeface="Calibri"/>
            </a:endParaRPr>
          </a:p>
          <a:p>
            <a:r>
              <a:rPr lang="en-US" sz="8000">
                <a:solidFill>
                  <a:srgbClr val="FFFFFF"/>
                </a:solidFill>
                <a:latin typeface="Franklin Gothic Demi"/>
                <a:cs typeface="Calibri"/>
              </a:rPr>
              <a:t>MANAGEMENT PLANNING</a:t>
            </a:r>
            <a:endParaRPr lang="en-US" sz="8000">
              <a:latin typeface="Franklin Gothic Dem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5673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69</Slides>
  <Notes>2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5112</cp:revision>
  <dcterms:created xsi:type="dcterms:W3CDTF">2013-07-15T20:26:40Z</dcterms:created>
  <dcterms:modified xsi:type="dcterms:W3CDTF">2019-07-08T11:19:31Z</dcterms:modified>
</cp:coreProperties>
</file>